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25"/>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966" r:id="rId41"/>
    <p:sldId id="527" r:id="rId42"/>
    <p:sldId id="528" r:id="rId43"/>
    <p:sldId id="529" r:id="rId44"/>
    <p:sldId id="530" r:id="rId45"/>
    <p:sldId id="531" r:id="rId46"/>
    <p:sldId id="532" r:id="rId47"/>
    <p:sldId id="533" r:id="rId48"/>
    <p:sldId id="534" r:id="rId49"/>
    <p:sldId id="535" r:id="rId50"/>
    <p:sldId id="536" r:id="rId51"/>
    <p:sldId id="537" r:id="rId52"/>
    <p:sldId id="539" r:id="rId53"/>
    <p:sldId id="828" r:id="rId54"/>
    <p:sldId id="538" r:id="rId55"/>
    <p:sldId id="540" r:id="rId56"/>
    <p:sldId id="541" r:id="rId57"/>
    <p:sldId id="542" r:id="rId58"/>
    <p:sldId id="543" r:id="rId59"/>
    <p:sldId id="544" r:id="rId60"/>
    <p:sldId id="545" r:id="rId61"/>
    <p:sldId id="546" r:id="rId62"/>
    <p:sldId id="547" r:id="rId63"/>
    <p:sldId id="548" r:id="rId64"/>
    <p:sldId id="705" r:id="rId65"/>
    <p:sldId id="549" r:id="rId66"/>
    <p:sldId id="550" r:id="rId67"/>
    <p:sldId id="829" r:id="rId68"/>
    <p:sldId id="551" r:id="rId69"/>
    <p:sldId id="552" r:id="rId70"/>
    <p:sldId id="553" r:id="rId71"/>
    <p:sldId id="706" r:id="rId72"/>
    <p:sldId id="707" r:id="rId73"/>
    <p:sldId id="708" r:id="rId74"/>
    <p:sldId id="709" r:id="rId75"/>
    <p:sldId id="710" r:id="rId76"/>
    <p:sldId id="711" r:id="rId77"/>
    <p:sldId id="712" r:id="rId78"/>
    <p:sldId id="713" r:id="rId79"/>
    <p:sldId id="714" r:id="rId80"/>
    <p:sldId id="715" r:id="rId81"/>
    <p:sldId id="716" r:id="rId82"/>
    <p:sldId id="717" r:id="rId83"/>
    <p:sldId id="718" r:id="rId84"/>
    <p:sldId id="907" r:id="rId85"/>
    <p:sldId id="719" r:id="rId86"/>
    <p:sldId id="908" r:id="rId87"/>
    <p:sldId id="720" r:id="rId88"/>
    <p:sldId id="1034" r:id="rId89"/>
    <p:sldId id="721" r:id="rId90"/>
    <p:sldId id="722" r:id="rId91"/>
    <p:sldId id="723" r:id="rId92"/>
    <p:sldId id="724" r:id="rId93"/>
    <p:sldId id="725" r:id="rId94"/>
    <p:sldId id="967" r:id="rId95"/>
    <p:sldId id="968" r:id="rId96"/>
    <p:sldId id="969" r:id="rId97"/>
    <p:sldId id="970" r:id="rId98"/>
    <p:sldId id="971" r:id="rId99"/>
    <p:sldId id="972" r:id="rId100"/>
    <p:sldId id="973" r:id="rId101"/>
    <p:sldId id="974" r:id="rId102"/>
    <p:sldId id="975" r:id="rId103"/>
    <p:sldId id="976" r:id="rId104"/>
    <p:sldId id="977" r:id="rId105"/>
    <p:sldId id="978" r:id="rId106"/>
    <p:sldId id="979" r:id="rId107"/>
    <p:sldId id="980" r:id="rId108"/>
    <p:sldId id="909" r:id="rId109"/>
    <p:sldId id="738" r:id="rId110"/>
    <p:sldId id="1035" r:id="rId111"/>
    <p:sldId id="1040" r:id="rId112"/>
    <p:sldId id="1041" r:id="rId113"/>
    <p:sldId id="1042" r:id="rId114"/>
    <p:sldId id="1043" r:id="rId115"/>
    <p:sldId id="1044" r:id="rId116"/>
    <p:sldId id="1045" r:id="rId117"/>
    <p:sldId id="1046" r:id="rId118"/>
    <p:sldId id="1047" r:id="rId119"/>
    <p:sldId id="1048" r:id="rId120"/>
    <p:sldId id="1049" r:id="rId121"/>
    <p:sldId id="1050" r:id="rId122"/>
    <p:sldId id="1051" r:id="rId123"/>
    <p:sldId id="1052" r:id="rId124"/>
    <p:sldId id="1053" r:id="rId125"/>
    <p:sldId id="1054" r:id="rId126"/>
    <p:sldId id="1055" r:id="rId127"/>
    <p:sldId id="1056" r:id="rId128"/>
    <p:sldId id="1057" r:id="rId129"/>
    <p:sldId id="1058" r:id="rId130"/>
    <p:sldId id="1059" r:id="rId131"/>
    <p:sldId id="1060" r:id="rId132"/>
    <p:sldId id="1061" r:id="rId133"/>
    <p:sldId id="1062" r:id="rId134"/>
    <p:sldId id="1063" r:id="rId135"/>
    <p:sldId id="1064" r:id="rId136"/>
    <p:sldId id="1065" r:id="rId137"/>
    <p:sldId id="1066" r:id="rId138"/>
    <p:sldId id="1067" r:id="rId139"/>
    <p:sldId id="1068" r:id="rId140"/>
    <p:sldId id="1069" r:id="rId141"/>
    <p:sldId id="1070" r:id="rId142"/>
    <p:sldId id="1071" r:id="rId143"/>
    <p:sldId id="1072" r:id="rId144"/>
    <p:sldId id="1073" r:id="rId145"/>
    <p:sldId id="1074" r:id="rId146"/>
    <p:sldId id="1075" r:id="rId147"/>
    <p:sldId id="1076" r:id="rId148"/>
    <p:sldId id="1077" r:id="rId149"/>
    <p:sldId id="1078" r:id="rId150"/>
    <p:sldId id="1079" r:id="rId151"/>
    <p:sldId id="1080" r:id="rId152"/>
    <p:sldId id="1081" r:id="rId153"/>
    <p:sldId id="1082" r:id="rId154"/>
    <p:sldId id="1083" r:id="rId155"/>
    <p:sldId id="1084" r:id="rId156"/>
    <p:sldId id="1085" r:id="rId157"/>
    <p:sldId id="1086" r:id="rId158"/>
    <p:sldId id="1087" r:id="rId159"/>
    <p:sldId id="1088" r:id="rId160"/>
    <p:sldId id="1089" r:id="rId161"/>
    <p:sldId id="1090" r:id="rId162"/>
    <p:sldId id="1091" r:id="rId163"/>
    <p:sldId id="668" r:id="rId164"/>
    <p:sldId id="754" r:id="rId165"/>
    <p:sldId id="814" r:id="rId166"/>
    <p:sldId id="815" r:id="rId167"/>
    <p:sldId id="820" r:id="rId168"/>
    <p:sldId id="657" r:id="rId169"/>
    <p:sldId id="658" r:id="rId170"/>
    <p:sldId id="832" r:id="rId171"/>
    <p:sldId id="659" r:id="rId172"/>
    <p:sldId id="755" r:id="rId173"/>
    <p:sldId id="756" r:id="rId174"/>
    <p:sldId id="821" r:id="rId175"/>
    <p:sldId id="660" r:id="rId176"/>
    <p:sldId id="824" r:id="rId177"/>
    <p:sldId id="662" r:id="rId178"/>
    <p:sldId id="663" r:id="rId179"/>
    <p:sldId id="827" r:id="rId180"/>
    <p:sldId id="825" r:id="rId181"/>
    <p:sldId id="816" r:id="rId182"/>
    <p:sldId id="817" r:id="rId183"/>
    <p:sldId id="752" r:id="rId184"/>
    <p:sldId id="822" r:id="rId185"/>
    <p:sldId id="823" r:id="rId186"/>
    <p:sldId id="912" r:id="rId187"/>
    <p:sldId id="665" r:id="rId188"/>
    <p:sldId id="666" r:id="rId189"/>
    <p:sldId id="818" r:id="rId190"/>
    <p:sldId id="819" r:id="rId191"/>
    <p:sldId id="667" r:id="rId192"/>
    <p:sldId id="906" r:id="rId193"/>
    <p:sldId id="739" r:id="rId194"/>
    <p:sldId id="740" r:id="rId195"/>
    <p:sldId id="741" r:id="rId196"/>
    <p:sldId id="742" r:id="rId197"/>
    <p:sldId id="743" r:id="rId198"/>
    <p:sldId id="744" r:id="rId199"/>
    <p:sldId id="745" r:id="rId200"/>
    <p:sldId id="746" r:id="rId201"/>
    <p:sldId id="747" r:id="rId202"/>
    <p:sldId id="748" r:id="rId203"/>
    <p:sldId id="749" r:id="rId204"/>
    <p:sldId id="750" r:id="rId205"/>
    <p:sldId id="751" r:id="rId206"/>
    <p:sldId id="911" r:id="rId207"/>
    <p:sldId id="1039" r:id="rId208"/>
    <p:sldId id="1037" r:id="rId209"/>
    <p:sldId id="1038" r:id="rId210"/>
    <p:sldId id="1036" r:id="rId211"/>
    <p:sldId id="376" r:id="rId212"/>
    <p:sldId id="834" r:id="rId213"/>
    <p:sldId id="836" r:id="rId214"/>
    <p:sldId id="837" r:id="rId215"/>
    <p:sldId id="838" r:id="rId216"/>
    <p:sldId id="904" r:id="rId217"/>
    <p:sldId id="905" r:id="rId218"/>
    <p:sldId id="833" r:id="rId219"/>
    <p:sldId id="830" r:id="rId220"/>
    <p:sldId id="490" r:id="rId221"/>
    <p:sldId id="491" r:id="rId222"/>
    <p:sldId id="382" r:id="rId223"/>
    <p:sldId id="383" r:id="rId22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4572" autoAdjust="0"/>
  </p:normalViewPr>
  <p:slideViewPr>
    <p:cSldViewPr>
      <p:cViewPr varScale="1">
        <p:scale>
          <a:sx n="47" d="100"/>
          <a:sy n="47" d="100"/>
        </p:scale>
        <p:origin x="-2070" y="-9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tableStyles" Target="tableStyles.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392028726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p:txBody>
      </p:sp>
    </p:spTree>
    <p:extLst>
      <p:ext uri="{BB962C8B-B14F-4D97-AF65-F5344CB8AC3E}">
        <p14:creationId xmlns:p14="http://schemas.microsoft.com/office/powerpoint/2010/main" val="4200008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28085139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7370872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pPr lvl="0" rtl="0">
              <a:lnSpc>
                <a:spcPct val="115000"/>
              </a:lnSpc>
              <a:spcBef>
                <a:spcPts val="0"/>
              </a:spcBef>
              <a:buClr>
                <a:schemeClr val="dk1"/>
              </a:buClr>
              <a:buSzPct val="100000"/>
              <a:buFont typeface="Arial"/>
              <a:buNone/>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13849247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354267022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80979018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1762936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20057082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493738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7404811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8805498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tương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31293032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2527363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Notify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bao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gồm</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nhận</a:t>
            </a:r>
            <a:r>
              <a:rPr lang="en-US" sz="1100" kern="1200" dirty="0" smtClean="0">
                <a:solidFill>
                  <a:schemeClr val="tx1"/>
                </a:solidFill>
                <a:effectLst/>
                <a:latin typeface="+mn-lt"/>
                <a:ea typeface="+mn-ea"/>
                <a:cs typeface="+mn-cs"/>
              </a:rPr>
              <a:t>.</a:t>
            </a:r>
          </a:p>
          <a:p>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loại</a:t>
            </a:r>
            <a:r>
              <a:rPr lang="en-US" sz="1100" kern="1200" dirty="0" smtClean="0">
                <a:solidFill>
                  <a:schemeClr val="tx1"/>
                </a:solidFill>
                <a:effectLst/>
                <a:latin typeface="+mn-lt"/>
                <a:ea typeface="+mn-ea"/>
                <a:cs typeface="+mn-cs"/>
              </a:rPr>
              <a:t>.</a:t>
            </a:r>
          </a:p>
          <a:p>
            <a:pPr marL="0" indent="0">
              <a:buFontTx/>
              <a:buNone/>
            </a:pP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a:t>
            </a:r>
          </a:p>
          <a:p>
            <a:pPr marL="0" indent="0">
              <a:buFontTx/>
              <a:buNone/>
            </a:pP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Lúc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cầu</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nhật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notify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1250439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dữ</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liệu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từ</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scheduler </a:t>
            </a:r>
            <a:r>
              <a:rPr lang="en-US" sz="1100" kern="1200" baseline="0" dirty="0" err="1" smtClean="0">
                <a:solidFill>
                  <a:schemeClr val="tx1"/>
                </a:solidFill>
                <a:effectLst/>
                <a:latin typeface="+mn-lt"/>
                <a:ea typeface="+mn-ea"/>
                <a:cs typeface="+mn-cs"/>
              </a:rPr>
              <a:t>tạo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một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đối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tượng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chứa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chính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như</a:t>
            </a:r>
            <a:r>
              <a:rPr lang="en-US" sz="1100" kern="1200" baseline="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người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Loại</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Trạng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thái</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652136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dữ</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liệu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từ</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scheduler </a:t>
            </a:r>
            <a:r>
              <a:rPr lang="en-US" sz="1100" kern="1200" baseline="0" dirty="0" err="1" smtClean="0">
                <a:solidFill>
                  <a:schemeClr val="tx1"/>
                </a:solidFill>
                <a:effectLst/>
                <a:latin typeface="+mn-lt"/>
                <a:ea typeface="+mn-ea"/>
                <a:cs typeface="+mn-cs"/>
              </a:rPr>
              <a:t>tạo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một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đối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tượng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chứa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chính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như</a:t>
            </a:r>
            <a:r>
              <a:rPr lang="en-US" sz="1100" kern="1200" baseline="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người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Loại</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Trạng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thái</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83806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dữ</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liệu</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từ</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scheduler </a:t>
            </a:r>
            <a:r>
              <a:rPr lang="en-US" sz="1100" kern="1200" baseline="0" dirty="0" err="1" smtClean="0">
                <a:solidFill>
                  <a:schemeClr val="tx1"/>
                </a:solidFill>
                <a:effectLst/>
                <a:latin typeface="+mn-lt"/>
                <a:ea typeface="+mn-ea"/>
                <a:cs typeface="+mn-cs"/>
              </a:rPr>
              <a:t>tạo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một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đối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tượng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chứa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chính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như</a:t>
            </a:r>
            <a:r>
              <a:rPr lang="en-US" sz="1100" kern="1200" baseline="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người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nhận</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Loại</a:t>
            </a:r>
            <a:endParaRPr lang="en-US" sz="1100" kern="1200" baseline="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100" kern="1200" baseline="0" dirty="0" err="1" smtClean="0">
                <a:solidFill>
                  <a:schemeClr val="tx1"/>
                </a:solidFill>
                <a:effectLst/>
                <a:latin typeface="+mn-lt"/>
                <a:ea typeface="+mn-ea"/>
                <a:cs typeface="+mn-cs"/>
              </a:rPr>
              <a:t>Trạng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thái</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589849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023655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782322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2273880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41051481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phân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tích</a:t>
            </a:r>
            <a:r>
              <a:rPr lang="en-US" sz="1100" kern="1200" baseline="0" dirty="0" smtClean="0">
                <a:solidFill>
                  <a:schemeClr val="tx1"/>
                </a:solidFill>
                <a:effectLst/>
                <a:latin typeface="+mn-lt"/>
                <a:ea typeface="+mn-ea"/>
                <a:cs typeface="+mn-cs"/>
              </a:rPr>
              <a:t> Notify </a:t>
            </a:r>
            <a:r>
              <a:rPr lang="en-US" sz="1100" kern="1200" baseline="0" dirty="0" err="1" smtClean="0">
                <a:solidFill>
                  <a:schemeClr val="tx1"/>
                </a:solidFill>
                <a:effectLst/>
                <a:latin typeface="+mn-lt"/>
                <a:ea typeface="+mn-ea"/>
                <a:cs typeface="+mn-cs"/>
              </a:rPr>
              <a:t>để</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biết</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đây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là</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báo</a:t>
            </a:r>
            <a:r>
              <a:rPr lang="en-US" sz="1100" kern="1200" baseline="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hoàn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hay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kê</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4836882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tục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231923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90819046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51343753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9465037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baseline="0" dirty="0" err="1" smtClean="0">
                <a:solidFill>
                  <a:schemeClr val="tx1"/>
                </a:solidFill>
                <a:effectLst/>
                <a:latin typeface="+mn-lt"/>
                <a:ea typeface="+mn-ea"/>
                <a:cs typeface="+mn-cs"/>
              </a:rPr>
              <a:t>được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gửi</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bao</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819354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6001051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969114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32072982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82562135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11443182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dụng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kích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yêu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dữ</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liệu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thông</a:t>
            </a:r>
            <a:r>
              <a:rPr lang="en-US" sz="1100" kern="1200" baseline="0" dirty="0" smtClean="0">
                <a:solidFill>
                  <a:schemeClr val="tx1"/>
                </a:solidFill>
                <a:effectLst/>
                <a:latin typeface="+mn-lt"/>
                <a:ea typeface="+mn-ea"/>
                <a:cs typeface="+mn-cs"/>
              </a:rPr>
              <a:t> tin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thực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thể</a:t>
            </a:r>
            <a:r>
              <a:rPr lang="en-US" sz="1100" kern="1200" baseline="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hệ</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thống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response </a:t>
            </a:r>
            <a:r>
              <a:rPr lang="en-US" sz="1100" kern="1200" dirty="0" err="1" smtClean="0">
                <a:solidFill>
                  <a:schemeClr val="tx1"/>
                </a:solidFill>
                <a:effectLst/>
                <a:latin typeface="+mn-lt"/>
                <a:ea typeface="+mn-ea"/>
                <a:cs typeface="+mn-cs"/>
              </a:rPr>
              <a:t>chứa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thể</a:t>
            </a:r>
            <a:r>
              <a:rPr lang="en-US" sz="1100" kern="1200" dirty="0" smtClean="0">
                <a:solidFill>
                  <a:schemeClr val="tx1"/>
                </a:solidFill>
                <a:effectLst/>
                <a:latin typeface="+mn-lt"/>
                <a:ea typeface="+mn-ea"/>
                <a:cs typeface="+mn-cs"/>
              </a:rPr>
              <a:t> Treatment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phía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ứng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dụng</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của</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bệnh</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nhân</a:t>
            </a:r>
            <a:r>
              <a:rPr lang="en-US" sz="1100" kern="1200" baseline="0" dirty="0" smtClean="0">
                <a:solidFill>
                  <a:schemeClr val="tx1"/>
                </a:solidFill>
                <a:effectLst/>
                <a:latin typeface="+mn-lt"/>
                <a:ea typeface="+mn-ea"/>
                <a:cs typeface="+mn-cs"/>
              </a:rPr>
              <a:t>. </a:t>
            </a:r>
            <a:r>
              <a:rPr lang="en-US" sz="1100" b="1" kern="1200" baseline="0" dirty="0" smtClean="0">
                <a:solidFill>
                  <a:schemeClr val="tx1"/>
                </a:solidFill>
                <a:effectLst/>
                <a:latin typeface="+mn-lt"/>
                <a:ea typeface="+mn-ea"/>
                <a:cs typeface="+mn-cs"/>
              </a:rPr>
              <a:t>Scheduler </a:t>
            </a:r>
            <a:r>
              <a:rPr lang="en-US" sz="1100" b="1" kern="1200" baseline="0" dirty="0" err="1" smtClean="0">
                <a:solidFill>
                  <a:schemeClr val="tx1"/>
                </a:solidFill>
                <a:effectLst/>
                <a:latin typeface="+mn-lt"/>
                <a:ea typeface="+mn-ea"/>
                <a:cs typeface="+mn-cs"/>
              </a:rPr>
              <a:t>sẽ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tạo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một</a:t>
            </a:r>
            <a:r>
              <a:rPr lang="en-US" sz="1100" b="1" kern="1200" baseline="0" dirty="0" smtClean="0">
                <a:solidFill>
                  <a:schemeClr val="tx1"/>
                </a:solidFill>
                <a:effectLst/>
                <a:latin typeface="+mn-lt"/>
                <a:ea typeface="+mn-ea"/>
                <a:cs typeface="+mn-cs"/>
              </a:rPr>
              <a:t> object </a:t>
            </a:r>
            <a:r>
              <a:rPr lang="en-US" sz="1100" b="1" kern="1200" baseline="0" dirty="0" err="1" smtClean="0">
                <a:solidFill>
                  <a:schemeClr val="tx1"/>
                </a:solidFill>
                <a:effectLst/>
                <a:latin typeface="+mn-lt"/>
                <a:ea typeface="+mn-ea"/>
                <a:cs typeface="+mn-cs"/>
              </a:rPr>
              <a:t>tên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là</a:t>
            </a:r>
            <a:r>
              <a:rPr lang="en-US" sz="1100" b="1" kern="1200" baseline="0" dirty="0" smtClean="0">
                <a:solidFill>
                  <a:schemeClr val="tx1"/>
                </a:solidFill>
                <a:effectLst/>
                <a:latin typeface="+mn-lt"/>
                <a:ea typeface="+mn-ea"/>
                <a:cs typeface="+mn-cs"/>
              </a:rPr>
              <a:t> Treatment </a:t>
            </a:r>
            <a:r>
              <a:rPr lang="en-US" sz="1100" b="1" kern="1200" baseline="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chứa</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thông</a:t>
            </a:r>
            <a:r>
              <a:rPr lang="en-US" sz="1100" b="1" kern="1200" baseline="0" dirty="0" smtClean="0">
                <a:solidFill>
                  <a:schemeClr val="tx1"/>
                </a:solidFill>
                <a:effectLst/>
                <a:latin typeface="+mn-lt"/>
                <a:ea typeface="+mn-ea"/>
                <a:cs typeface="+mn-cs"/>
              </a:rPr>
              <a:t> tin </a:t>
            </a:r>
            <a:r>
              <a:rPr lang="en-US" sz="1100" b="1" kern="1200" baseline="0" dirty="0" err="1" smtClean="0">
                <a:solidFill>
                  <a:schemeClr val="tx1"/>
                </a:solidFill>
                <a:effectLst/>
                <a:latin typeface="+mn-lt"/>
                <a:ea typeface="+mn-ea"/>
                <a:cs typeface="+mn-cs"/>
              </a:rPr>
              <a:t>được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hệ</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thống</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gửi</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về</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bao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gồm</a:t>
            </a:r>
            <a:r>
              <a:rPr lang="en-US" sz="1100" kern="1200" baseline="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bắt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endParaRPr lang="en-US" sz="1100" kern="120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100" kern="1200" dirty="0" err="1" smtClean="0">
                <a:solidFill>
                  <a:schemeClr val="tx1"/>
                </a:solidFill>
                <a:effectLst/>
                <a:latin typeface="+mn-lt"/>
                <a:ea typeface="+mn-ea"/>
                <a:cs typeface="+mn-cs"/>
              </a:rPr>
              <a:t>Thông</a:t>
            </a:r>
            <a:r>
              <a:rPr lang="en-US" sz="1100" kern="1200" dirty="0" smtClean="0">
                <a:solidFill>
                  <a:schemeClr val="tx1"/>
                </a:solidFill>
                <a:effectLst/>
                <a:latin typeface="+mn-lt"/>
                <a:ea typeface="+mn-ea"/>
                <a:cs typeface="+mn-cs"/>
              </a:rPr>
              <a:t> tin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a:t>
            </a:r>
          </a:p>
          <a:p>
            <a:r>
              <a:rPr lang="en-US" sz="1100" b="1" kern="1200" dirty="0" err="1" smtClean="0">
                <a:solidFill>
                  <a:schemeClr val="tx1"/>
                </a:solidFill>
                <a:effectLst/>
                <a:latin typeface="+mn-lt"/>
                <a:ea typeface="+mn-ea"/>
                <a:cs typeface="+mn-cs"/>
              </a:rPr>
              <a:t>Các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thông</a:t>
            </a:r>
            <a:r>
              <a:rPr lang="en-US" sz="1100" b="1" kern="1200" dirty="0" smtClean="0">
                <a:solidFill>
                  <a:schemeClr val="tx1"/>
                </a:solidFill>
                <a:effectLst/>
                <a:latin typeface="+mn-lt"/>
                <a:ea typeface="+mn-ea"/>
                <a:cs typeface="+mn-cs"/>
              </a:rPr>
              <a:t> tin </a:t>
            </a:r>
            <a:r>
              <a:rPr lang="en-US" sz="1100" b="1" kern="1200" dirty="0" err="1" smtClean="0">
                <a:solidFill>
                  <a:schemeClr val="tx1"/>
                </a:solidFill>
                <a:effectLst/>
                <a:latin typeface="+mn-lt"/>
                <a:ea typeface="+mn-ea"/>
                <a:cs typeface="+mn-cs"/>
              </a:rPr>
              <a:t>này</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sẽ</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được</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nạp</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lên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bộ</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nhớ</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điện</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thoại</a:t>
            </a:r>
            <a:r>
              <a:rPr lang="en-US" sz="1100" b="1"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để</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chuẩn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bị</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cho</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tác</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vụ</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xử</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lý</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đơn</a:t>
            </a:r>
            <a:r>
              <a:rPr lang="en-US" sz="1100" b="1" kern="1200" baseline="0" dirty="0" smtClean="0">
                <a:solidFill>
                  <a:schemeClr val="tx1"/>
                </a:solidFill>
                <a:effectLst/>
                <a:latin typeface="+mn-lt"/>
                <a:ea typeface="+mn-ea"/>
                <a:cs typeface="+mn-cs"/>
              </a:rPr>
              <a:t> </a:t>
            </a:r>
            <a:r>
              <a:rPr lang="en-US" sz="1100" b="1" kern="1200" baseline="0" dirty="0" err="1" smtClean="0">
                <a:solidFill>
                  <a:schemeClr val="tx1"/>
                </a:solidFill>
                <a:effectLst/>
                <a:latin typeface="+mn-lt"/>
                <a:ea typeface="+mn-ea"/>
                <a:cs typeface="+mn-cs"/>
              </a:rPr>
              <a:t>thuốc</a:t>
            </a:r>
            <a:r>
              <a:rPr lang="en-US" sz="1100" b="1" kern="1200" dirty="0" smtClean="0">
                <a:solidFill>
                  <a:schemeClr val="tx1"/>
                </a:solidFill>
                <a:effectLst/>
                <a:latin typeface="+mn-lt"/>
                <a:ea typeface="+mn-ea"/>
                <a:cs typeface="+mn-cs"/>
              </a:rPr>
              <a:t>.</a:t>
            </a:r>
          </a:p>
        </p:txBody>
      </p:sp>
    </p:spTree>
    <p:extLst>
      <p:ext uri="{BB962C8B-B14F-4D97-AF65-F5344CB8AC3E}">
        <p14:creationId xmlns:p14="http://schemas.microsoft.com/office/powerpoint/2010/main" val="283147925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tục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b="1" kern="1200" dirty="0" err="1" smtClean="0">
                <a:solidFill>
                  <a:srgbClr val="FF0000"/>
                </a:solidFill>
                <a:effectLst/>
                <a:latin typeface="+mn-lt"/>
                <a:ea typeface="+mn-ea"/>
                <a:cs typeface="+mn-cs"/>
              </a:rPr>
              <a:t>giải</a:t>
            </a:r>
            <a:r>
              <a:rPr lang="en-US" sz="1100" b="1" kern="1200" dirty="0" smtClean="0">
                <a:solidFill>
                  <a:srgbClr val="FF0000"/>
                </a:solidFill>
                <a:effectLst/>
                <a:latin typeface="+mn-lt"/>
                <a:ea typeface="+mn-ea"/>
                <a:cs typeface="+mn-cs"/>
              </a:rPr>
              <a:t> </a:t>
            </a:r>
            <a:r>
              <a:rPr lang="en-US" sz="1100" b="1" kern="1200" dirty="0" err="1" smtClean="0">
                <a:solidFill>
                  <a:srgbClr val="FF0000"/>
                </a:solidFill>
                <a:effectLst/>
                <a:latin typeface="+mn-lt"/>
                <a:ea typeface="+mn-ea"/>
                <a:cs typeface="+mn-cs"/>
              </a:rPr>
              <a:t>pháp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chuẩn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vụ</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thức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475192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9557887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682056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0205990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76583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11927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740435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2084487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940017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3268680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đọc</a:t>
            </a:r>
            <a:r>
              <a:rPr lang="en-US" sz="1100" kern="1200" dirty="0" smtClean="0">
                <a:solidFill>
                  <a:schemeClr val="tx1"/>
                </a:solidFill>
                <a:effectLst/>
                <a:latin typeface="+mn-lt"/>
                <a:ea typeface="+mn-ea"/>
                <a:cs typeface="+mn-cs"/>
              </a:rPr>
              <a:t> file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p>
          <a:p>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chúng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khảo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khám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ở 2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định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đồ</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điều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tốt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nhất</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như</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7h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9h </a:t>
            </a:r>
            <a:r>
              <a:rPr lang="en-US" sz="1100" kern="1200" dirty="0" err="1" smtClean="0">
                <a:solidFill>
                  <a:schemeClr val="tx1"/>
                </a:solidFill>
                <a:effectLst/>
                <a:latin typeface="+mn-lt"/>
                <a:ea typeface="+mn-ea"/>
                <a:cs typeface="+mn-cs"/>
              </a:rPr>
              <a:t>sáng</a:t>
            </a:r>
            <a:r>
              <a:rPr lang="en-US" sz="1100" kern="1200" dirty="0" smtClean="0">
                <a:solidFill>
                  <a:schemeClr val="tx1"/>
                </a:solidFill>
                <a:effectLst/>
                <a:latin typeface="+mn-lt"/>
                <a:ea typeface="+mn-ea"/>
                <a:cs typeface="+mn-cs"/>
              </a:rPr>
              <a:t>, 12h </a:t>
            </a:r>
            <a:r>
              <a:rPr lang="en-US" sz="1100" kern="1200" dirty="0" err="1" smtClean="0">
                <a:solidFill>
                  <a:schemeClr val="tx1"/>
                </a:solidFill>
                <a:effectLst/>
                <a:latin typeface="+mn-lt"/>
                <a:ea typeface="+mn-ea"/>
                <a:cs typeface="+mn-cs"/>
              </a:rPr>
              <a:t>trưa</a:t>
            </a:r>
            <a:r>
              <a:rPr lang="en-US" sz="1100" kern="1200" dirty="0" smtClean="0">
                <a:solidFill>
                  <a:schemeClr val="tx1"/>
                </a:solidFill>
                <a:effectLst/>
                <a:latin typeface="+mn-lt"/>
                <a:ea typeface="+mn-ea"/>
                <a:cs typeface="+mn-cs"/>
              </a:rPr>
              <a:t>, …</a:t>
            </a:r>
          </a:p>
          <a:p>
            <a:pPr lvl="0"/>
            <a:r>
              <a:rPr lang="en-US" sz="1100" kern="1200" dirty="0" err="1" smtClean="0">
                <a:solidFill>
                  <a:schemeClr val="tx1"/>
                </a:solidFill>
                <a:effectLst/>
                <a:latin typeface="+mn-lt"/>
                <a:ea typeface="+mn-ea"/>
                <a:cs typeface="+mn-cs"/>
              </a:rPr>
              <a:t>Kế</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khởi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tạo</a:t>
            </a:r>
            <a:r>
              <a:rPr lang="en-US" sz="1100" kern="1200" dirty="0" smtClean="0">
                <a:solidFill>
                  <a:schemeClr val="tx1"/>
                </a:solidFill>
                <a:effectLst/>
                <a:latin typeface="+mn-lt"/>
                <a:ea typeface="+mn-ea"/>
                <a:cs typeface="+mn-cs"/>
              </a:rPr>
              <a:t> </a:t>
            </a:r>
            <a:r>
              <a:rPr lang="en-US" sz="1100" b="1"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tương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ứng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gửi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nội</a:t>
            </a:r>
            <a:r>
              <a:rPr lang="en-US" sz="1100" kern="1200" dirty="0" smtClean="0">
                <a:solidFill>
                  <a:schemeClr val="tx1"/>
                </a:solidFill>
                <a:effectLst/>
                <a:latin typeface="+mn-lt"/>
                <a:ea typeface="+mn-ea"/>
                <a:cs typeface="+mn-cs"/>
              </a:rPr>
              <a:t> dung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mà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sĩ</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ghi</a:t>
            </a:r>
            <a:r>
              <a:rPr lang="en-US" sz="1100" kern="1200" dirty="0" smtClean="0">
                <a:solidFill>
                  <a:schemeClr val="tx1"/>
                </a:solidFill>
                <a:effectLst/>
                <a:latin typeface="+mn-lt"/>
                <a:ea typeface="+mn-ea"/>
                <a:cs typeface="+mn-cs"/>
              </a:rPr>
              <a:t>.</a:t>
            </a:r>
          </a:p>
          <a:p>
            <a:pPr lvl="0"/>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xử</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từng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hành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đơn</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thuốc</a:t>
            </a:r>
            <a:r>
              <a:rPr lang="en-US" sz="1100" kern="1200" baseline="0" dirty="0" smtClean="0">
                <a:solidFill>
                  <a:schemeClr val="tx1"/>
                </a:solidFill>
                <a:effectLst/>
                <a:latin typeface="+mn-lt"/>
                <a:ea typeface="+mn-ea"/>
                <a:cs typeface="+mn-cs"/>
              </a:rPr>
              <a:t> </a:t>
            </a:r>
            <a:r>
              <a:rPr lang="en-US" sz="1100" kern="1200" baseline="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dựa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thuộc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numberOfTime</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ngày</a:t>
            </a:r>
            <a:r>
              <a:rPr lang="en-US" sz="1100" kern="1200" dirty="0" smtClean="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588757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trước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1’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38616207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chính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đến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trước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1’ </a:t>
            </a:r>
            <a:r>
              <a:rPr lang="en-US" sz="1100" kern="1200" dirty="0" err="1" smtClean="0">
                <a:solidFill>
                  <a:schemeClr val="tx1"/>
                </a:solidFill>
                <a:effectLst/>
                <a:latin typeface="+mn-lt"/>
                <a:ea typeface="+mn-ea"/>
                <a:cs typeface="+mn-cs"/>
              </a:rPr>
              <a:t>để</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thực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việc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ăn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uống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thuốc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91255588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lúc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chờ</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lúc</a:t>
            </a:r>
            <a:r>
              <a:rPr lang="en-US" sz="1100" kern="1200" dirty="0" smtClean="0">
                <a:solidFill>
                  <a:schemeClr val="tx1"/>
                </a:solidFill>
                <a:effectLst/>
                <a:latin typeface="+mn-lt"/>
                <a:ea typeface="+mn-ea"/>
                <a:cs typeface="+mn-cs"/>
              </a:rPr>
              <a:t> 7h00, </a:t>
            </a:r>
            <a:r>
              <a:rPr lang="en-US" sz="1100" kern="1200" dirty="0" err="1" smtClean="0">
                <a:solidFill>
                  <a:schemeClr val="tx1"/>
                </a:solidFill>
                <a:effectLst/>
                <a:latin typeface="+mn-lt"/>
                <a:ea typeface="+mn-ea"/>
                <a:cs typeface="+mn-cs"/>
              </a:rPr>
              <a:t>tôi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xin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phép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200" b="1" kern="1200" dirty="0" err="1" smtClean="0">
                <a:solidFill>
                  <a:srgbClr val="FF0000"/>
                </a:solidFill>
                <a:effectLst/>
                <a:latin typeface="+mn-lt"/>
                <a:ea typeface="+mn-ea"/>
                <a:cs typeface="+mn-cs"/>
              </a:rPr>
              <a:t>giải</a:t>
            </a:r>
            <a:r>
              <a:rPr lang="en-US" sz="1200" b="1" kern="1200" dirty="0" smtClean="0">
                <a:solidFill>
                  <a:srgbClr val="FF0000"/>
                </a:solidFill>
                <a:effectLst/>
                <a:latin typeface="+mn-lt"/>
                <a:ea typeface="+mn-ea"/>
                <a:cs typeface="+mn-cs"/>
              </a:rPr>
              <a:t> </a:t>
            </a:r>
            <a:r>
              <a:rPr lang="en-US" sz="1400" b="1" kern="1200" dirty="0" err="1" smtClean="0">
                <a:solidFill>
                  <a:srgbClr val="FF0000"/>
                </a:solidFill>
                <a:effectLst/>
                <a:latin typeface="+mn-lt"/>
                <a:ea typeface="+mn-ea"/>
                <a:cs typeface="+mn-cs"/>
              </a:rPr>
              <a:t>pháp</a:t>
            </a:r>
            <a:r>
              <a:rPr lang="en-US" sz="1400" b="1" kern="1200" dirty="0" smtClean="0">
                <a:solidFill>
                  <a:srgbClr val="FF0000"/>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a:t>
            </a:r>
            <a:endParaRPr lang="en" dirty="0"/>
          </a:p>
        </p:txBody>
      </p:sp>
    </p:spTree>
    <p:extLst>
      <p:ext uri="{BB962C8B-B14F-4D97-AF65-F5344CB8AC3E}">
        <p14:creationId xmlns:p14="http://schemas.microsoft.com/office/powerpoint/2010/main" val="7962510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4804231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5705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975997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5963129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kern="1200" dirty="0" err="1" smtClean="0">
                <a:solidFill>
                  <a:schemeClr val="tx1"/>
                </a:solidFill>
                <a:effectLst/>
                <a:latin typeface="+mn-lt"/>
                <a:ea typeface="+mn-ea"/>
                <a:cs typeface="+mn-cs"/>
              </a:rPr>
              <a:t>Đầu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di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cấu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trùng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ở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phút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sau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lấy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hoạt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động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đó</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nếu</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rỗng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nghĩa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cần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thì</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không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cả</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còn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ngược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lại</a:t>
            </a:r>
            <a:r>
              <a:rPr lang="en-US" sz="1100" kern="1200" dirty="0" smtClean="0">
                <a:solidFill>
                  <a:schemeClr val="tx1"/>
                </a:solidFill>
                <a:effectLst/>
                <a:latin typeface="+mn-lt"/>
                <a:ea typeface="+mn-ea"/>
                <a:cs typeface="+mn-cs"/>
              </a:rPr>
              <a:t>, scheduler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nhắc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nhở</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cho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bệnh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nhân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phải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làm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gì</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điểm</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thời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gian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này</a:t>
            </a:r>
            <a:r>
              <a:rPr lang="en-US" sz="1100" kern="1200" dirty="0" smtClean="0">
                <a:solidFill>
                  <a:schemeClr val="tx1"/>
                </a:solidFill>
                <a:effectLst/>
                <a:latin typeface="+mn-lt"/>
                <a:ea typeface="+mn-ea"/>
                <a:cs typeface="+mn-cs"/>
              </a:rPr>
              <a:t>.</a:t>
            </a:r>
          </a:p>
          <a:p>
            <a:r>
              <a:rPr lang="en-US" sz="1100" kern="1200" dirty="0" err="1" smtClean="0">
                <a:solidFill>
                  <a:schemeClr val="tx1"/>
                </a:solidFill>
                <a:effectLst/>
                <a:latin typeface="+mn-lt"/>
                <a:ea typeface="+mn-ea"/>
                <a:cs typeface="+mn-cs"/>
              </a:rPr>
              <a:t>Tiếp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bạn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sẽ</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bày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về</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quy</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trình</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kết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nối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giữa</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điện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thoại</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vòng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đeo</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tay</a:t>
            </a:r>
            <a:r>
              <a:rPr lang="en-US" sz="1100" kern="1200" dirty="0" smtClean="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5458233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168</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169</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170</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a:p>
        </p:txBody>
      </p:sp>
    </p:spTree>
    <p:extLst>
      <p:ext uri="{BB962C8B-B14F-4D97-AF65-F5344CB8AC3E}">
        <p14:creationId xmlns:p14="http://schemas.microsoft.com/office/powerpoint/2010/main" val="139559864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Tree>
    <p:extLst>
      <p:ext uri="{BB962C8B-B14F-4D97-AF65-F5344CB8AC3E}">
        <p14:creationId xmlns:p14="http://schemas.microsoft.com/office/powerpoint/2010/main" val="284307679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vừa</a:t>
            </a:r>
            <a:r>
              <a:rPr lang="en-US" baseline="0" dirty="0" smtClean="0"/>
              <a:t> </a:t>
            </a:r>
            <a:r>
              <a:rPr lang="en-US" baseline="0" dirty="0" err="1" smtClean="0"/>
              <a:t>rồi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đã</a:t>
            </a:r>
            <a:r>
              <a:rPr lang="en-US" baseline="0" dirty="0" smtClean="0"/>
              <a:t> </a:t>
            </a:r>
            <a:r>
              <a:rPr lang="en-US" baseline="0" dirty="0" err="1" smtClean="0"/>
              <a:t>lần</a:t>
            </a:r>
            <a:r>
              <a:rPr lang="en-US" baseline="0" dirty="0" smtClean="0"/>
              <a:t> </a:t>
            </a:r>
            <a:r>
              <a:rPr lang="en-US" baseline="0" dirty="0" err="1" smtClean="0"/>
              <a:t>lượt</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từ</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-&gt; </a:t>
            </a:r>
            <a:r>
              <a:rPr lang="en-US" baseline="0" dirty="0" err="1" smtClean="0"/>
              <a:t>Chờ</a:t>
            </a:r>
            <a:r>
              <a:rPr lang="en-US" baseline="0" dirty="0" smtClean="0"/>
              <a:t> </a:t>
            </a:r>
            <a:r>
              <a:rPr lang="en-US" baseline="0" dirty="0" err="1" smtClean="0"/>
              <a:t>khám</a:t>
            </a:r>
            <a:r>
              <a:rPr lang="en-US" baseline="0" dirty="0" smtClean="0"/>
              <a:t> -&gt; </a:t>
            </a:r>
            <a:r>
              <a:rPr lang="en-US" baseline="0" dirty="0" err="1" smtClean="0"/>
              <a:t>Kết</a:t>
            </a:r>
            <a:r>
              <a:rPr lang="en-US" baseline="0" dirty="0" smtClean="0"/>
              <a:t> </a:t>
            </a:r>
            <a:r>
              <a:rPr lang="en-US" baseline="0" dirty="0" err="1" smtClean="0"/>
              <a:t>thúc</a:t>
            </a:r>
            <a:r>
              <a:rPr lang="en-US" baseline="0" dirty="0" smtClean="0"/>
              <a:t>.</a:t>
            </a:r>
            <a:endParaRPr lang="en-US" dirty="0" smtClean="0"/>
          </a:p>
          <a:p>
            <a:endParaRPr lang="en-US" dirty="0"/>
          </a:p>
        </p:txBody>
      </p:sp>
    </p:spTree>
    <p:extLst>
      <p:ext uri="{BB962C8B-B14F-4D97-AF65-F5344CB8AC3E}">
        <p14:creationId xmlns:p14="http://schemas.microsoft.com/office/powerpoint/2010/main" val="305800683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Đồng</a:t>
            </a:r>
            <a:r>
              <a:rPr lang="en-US" baseline="0" dirty="0" smtClean="0"/>
              <a:t> </a:t>
            </a:r>
            <a:r>
              <a:rPr lang="en-US" baseline="0" dirty="0" err="1" smtClean="0"/>
              <a:t>thời</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đã</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29126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endParaRPr lang="en" dirty="0"/>
          </a:p>
        </p:txBody>
      </p:sp>
    </p:spTree>
    <p:extLst>
      <p:ext uri="{BB962C8B-B14F-4D97-AF65-F5344CB8AC3E}">
        <p14:creationId xmlns:p14="http://schemas.microsoft.com/office/powerpoint/2010/main" val="7787792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endParaRPr lang="en" dirty="0"/>
          </a:p>
        </p:txBody>
      </p:sp>
    </p:spTree>
    <p:extLst>
      <p:ext uri="{BB962C8B-B14F-4D97-AF65-F5344CB8AC3E}">
        <p14:creationId xmlns:p14="http://schemas.microsoft.com/office/powerpoint/2010/main" val="77877929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này vì cac uu diem sau 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Chúng tôi quyết định lựa chọn sử dụng vòng đeo tay TW64 vòng đeo tay này đo được các thông số là số bước chân và số kcal tiêu thụ. </a:t>
            </a:r>
          </a:p>
          <a:p>
            <a:pPr rtl="0">
              <a:spcBef>
                <a:spcPts val="0"/>
              </a:spcBef>
              <a:buNone/>
            </a:pPr>
            <a:r>
              <a:rPr lang="en" baseline="0" dirty="0" smtClean="0"/>
              <a:t>Chúng tôi quyết định chọn vòng đeo tay </a:t>
            </a:r>
            <a:r>
              <a:rPr lang="en" baseline="0" smtClean="0"/>
              <a:t>này vì cac uu diem sau </a:t>
            </a:r>
            <a:r>
              <a:rPr lang="en" baseline="0" dirty="0" smtClean="0"/>
              <a:t>vòng đeo tay này cung cấp đầy đủ các thông số mà chúng tôi cần để theo dõi quá trình luyện tập của bệnh nhân, thứ hai là giá thành của vòng đeo tay này rẻ, vào khoảng 350 nghìn vào thời điểm chúng tôi mua là tháng 9 năm 2015.</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Lúc</a:t>
            </a:r>
            <a:r>
              <a:rPr lang="en-US" baseline="0" dirty="0" smtClean="0"/>
              <a:t> </a:t>
            </a:r>
            <a:r>
              <a:rPr lang="en-US" baseline="0" dirty="0" err="1" smtClean="0"/>
              <a:t>này</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đang</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Chờ</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26652263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9342801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22272550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39502557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2285773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0709198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29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1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so </a:t>
            </a:r>
            <a:r>
              <a:rPr lang="en-US" baseline="0" dirty="0" err="1" smtClean="0"/>
              <a:t>với</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endParaRPr lang="en-US" dirty="0"/>
          </a:p>
        </p:txBody>
      </p:sp>
    </p:spTree>
    <p:extLst>
      <p:ext uri="{BB962C8B-B14F-4D97-AF65-F5344CB8AC3E}">
        <p14:creationId xmlns:p14="http://schemas.microsoft.com/office/powerpoint/2010/main" val="33532818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tìm</a:t>
            </a:r>
            <a:r>
              <a:rPr lang="en-US" baseline="0" dirty="0" smtClean="0"/>
              <a:t> 1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so </a:t>
            </a:r>
            <a:r>
              <a:rPr lang="en-US" baseline="0" dirty="0" err="1" smtClean="0"/>
              <a:t>với</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endParaRPr lang="en-US" dirty="0" smtClean="0"/>
          </a:p>
        </p:txBody>
      </p:sp>
    </p:spTree>
    <p:extLst>
      <p:ext uri="{BB962C8B-B14F-4D97-AF65-F5344CB8AC3E}">
        <p14:creationId xmlns:p14="http://schemas.microsoft.com/office/powerpoint/2010/main" val="11191567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8758252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79683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a:t>
            </a:r>
            <a:r>
              <a:rPr lang="en-US" baseline="0" dirty="0" err="1" smtClean="0"/>
              <a:t>tìm</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uống</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đó</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smtClean="0"/>
              <a:t>.</a:t>
            </a:r>
            <a:endParaRPr lang="en-US" dirty="0"/>
          </a:p>
        </p:txBody>
      </p:sp>
    </p:spTree>
    <p:extLst>
      <p:ext uri="{BB962C8B-B14F-4D97-AF65-F5344CB8AC3E}">
        <p14:creationId xmlns:p14="http://schemas.microsoft.com/office/powerpoint/2010/main" val="36649489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6034624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8312301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3314869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Sau đây</a:t>
            </a:r>
            <a:r>
              <a:rPr lang="en" baseline="0" dirty="0" smtClean="0"/>
              <a:t> tôi xin thực hiện demo tình huống bác sĩ thăm khám cho bệnh nhân và thực hiện ra đơn thuốc với sự hỗ trợ từ hệ thống.</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51646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12/27/2015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12/27/2015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12/27/2015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12/27/2015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12/27/2015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12/27/2015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7.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4" Type="http://schemas.openxmlformats.org/officeDocument/2006/relationships/image" Target="../media/image97.jp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1.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104.png"/><Relationship Id="rId4" Type="http://schemas.openxmlformats.org/officeDocument/2006/relationships/image" Target="../media/image103.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6" Type="http://schemas.openxmlformats.org/officeDocument/2006/relationships/image" Target="../media/image99.png"/><Relationship Id="rId5" Type="http://schemas.openxmlformats.org/officeDocument/2006/relationships/image" Target="../media/image107.png"/><Relationship Id="rId4" Type="http://schemas.openxmlformats.org/officeDocument/2006/relationships/image" Target="../media/image106.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4" Type="http://schemas.openxmlformats.org/officeDocument/2006/relationships/image" Target="../media/image97.jp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08.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11.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12.xml"/><Relationship Id="rId5" Type="http://schemas.openxmlformats.org/officeDocument/2006/relationships/image" Target="../media/image109.png"/><Relationship Id="rId4" Type="http://schemas.openxmlformats.org/officeDocument/2006/relationships/image" Target="../media/image112.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12.xml"/><Relationship Id="rId5" Type="http://schemas.openxmlformats.org/officeDocument/2006/relationships/image" Target="../media/image114.png"/><Relationship Id="rId4" Type="http://schemas.openxmlformats.org/officeDocument/2006/relationships/image" Target="../media/image113.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3.jpeg"/><Relationship Id="rId4" Type="http://schemas.openxmlformats.org/officeDocument/2006/relationships/image" Target="../media/image122.jpeg"/></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8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130.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 Id="rId4" Type="http://schemas.openxmlformats.org/officeDocument/2006/relationships/image" Target="../media/image13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8.xml"/><Relationship Id="rId1" Type="http://schemas.openxmlformats.org/officeDocument/2006/relationships/slideLayout" Target="../slideLayouts/slideLayout12.xml"/><Relationship Id="rId4" Type="http://schemas.openxmlformats.org/officeDocument/2006/relationships/image" Target="../media/image132.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09.xml"/><Relationship Id="rId1" Type="http://schemas.openxmlformats.org/officeDocument/2006/relationships/slideLayout" Target="../slideLayouts/slideLayout12.xml"/><Relationship Id="rId6" Type="http://schemas.openxmlformats.org/officeDocument/2006/relationships/image" Target="../media/image134.png"/><Relationship Id="rId5" Type="http://schemas.openxmlformats.org/officeDocument/2006/relationships/image" Target="../media/image133.jpeg"/><Relationship Id="rId4" Type="http://schemas.openxmlformats.org/officeDocument/2006/relationships/image" Target="../media/image43.png"/></Relationships>
</file>

<file path=ppt/slides/_rels/slide2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0.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5.jpg"/></Relationships>
</file>

<file path=ppt/slides/_rels/slide2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13778320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67095"/>
            <a:ext cx="9190476" cy="4923809"/>
          </a:xfrm>
          <a:prstGeom prst="rect">
            <a:avLst/>
          </a:prstGeom>
        </p:spPr>
      </p:pic>
    </p:spTree>
    <p:extLst>
      <p:ext uri="{BB962C8B-B14F-4D97-AF65-F5344CB8AC3E}">
        <p14:creationId xmlns:p14="http://schemas.microsoft.com/office/powerpoint/2010/main" val="290328810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7048" y="1219200"/>
            <a:ext cx="9238095" cy="5019048"/>
          </a:xfrm>
          <a:prstGeom prst="rect">
            <a:avLst/>
          </a:prstGeom>
        </p:spPr>
      </p:pic>
    </p:spTree>
    <p:extLst>
      <p:ext uri="{BB962C8B-B14F-4D97-AF65-F5344CB8AC3E}">
        <p14:creationId xmlns:p14="http://schemas.microsoft.com/office/powerpoint/2010/main" val="31539770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10104308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132762" y="1371600"/>
            <a:ext cx="9409524" cy="4838095"/>
          </a:xfrm>
          <a:prstGeom prst="rect">
            <a:avLst/>
          </a:prstGeom>
        </p:spPr>
      </p:pic>
    </p:spTree>
    <p:extLst>
      <p:ext uri="{BB962C8B-B14F-4D97-AF65-F5344CB8AC3E}">
        <p14:creationId xmlns:p14="http://schemas.microsoft.com/office/powerpoint/2010/main" val="33435382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23558318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47781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1603879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45837"/>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110</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5486400" y="3962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2305624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dirty="0"/>
          </a:p>
        </p:txBody>
      </p:sp>
    </p:spTree>
    <p:extLst>
      <p:ext uri="{BB962C8B-B14F-4D97-AF65-F5344CB8AC3E}">
        <p14:creationId xmlns:p14="http://schemas.microsoft.com/office/powerpoint/2010/main" val="1648304683"/>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904547042"/>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15260007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46322760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5625879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03591565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27580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a:t>
            </a:r>
            <a:r>
              <a:rPr lang="en" sz="1800" b="1" dirty="0" smtClean="0">
                <a:solidFill>
                  <a:prstClr val="black"/>
                </a:solidFill>
              </a:rPr>
              <a:t>practices </a:t>
            </a:r>
            <a:r>
              <a:rPr lang="en" sz="1800" b="1" dirty="0">
                <a:solidFill>
                  <a:prstClr val="black"/>
                </a:solidFill>
              </a:rPr>
              <a:t>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a:t>
            </a:r>
            <a:r>
              <a:rPr lang="en-US" sz="2000" dirty="0" smtClean="0"/>
              <a:t>Practices </a:t>
            </a:r>
            <a:r>
              <a:rPr lang="en-US" sz="2000" dirty="0"/>
              <a:t>Data</a:t>
            </a:r>
          </a:p>
        </p:txBody>
      </p:sp>
      <p:sp>
        <p:nvSpPr>
          <p:cNvPr id="21" name="Rectangle 20"/>
          <p:cNvSpPr/>
          <p:nvPr/>
        </p:nvSpPr>
        <p:spPr>
          <a:xfrm>
            <a:off x="3667477" y="4876800"/>
            <a:ext cx="4826962"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Send patient’s practices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5522381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Tree>
    <p:extLst>
      <p:ext uri="{BB962C8B-B14F-4D97-AF65-F5344CB8AC3E}">
        <p14:creationId xmlns:p14="http://schemas.microsoft.com/office/powerpoint/2010/main" val="3800434358"/>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754801465"/>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2535511" y="3043242"/>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588480" y="2230792"/>
            <a:ext cx="1227802" cy="738664"/>
          </a:xfrm>
          <a:prstGeom prst="rect">
            <a:avLst/>
          </a:prstGeom>
          <a:noFill/>
        </p:spPr>
        <p:txBody>
          <a:bodyPr wrap="square" rtlCol="0">
            <a:spAutoFit/>
          </a:bodyPr>
          <a:lstStyle/>
          <a:p>
            <a:r>
              <a:rPr lang="en-US" sz="1400" dirty="0" smtClean="0"/>
              <a:t>Send get notifications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01221208"/>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cxnSp>
        <p:nvCxnSpPr>
          <p:cNvPr id="21" name="Straight Arrow Connector 20"/>
          <p:cNvCxnSpPr>
            <a:cxnSpLocks/>
          </p:cNvCxnSpPr>
          <p:nvPr/>
        </p:nvCxnSpPr>
        <p:spPr>
          <a:xfrm>
            <a:off x="5649286" y="3049351"/>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607230" y="2600124"/>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2535511" y="3043242"/>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588480" y="2230792"/>
            <a:ext cx="1227802" cy="738664"/>
          </a:xfrm>
          <a:prstGeom prst="rect">
            <a:avLst/>
          </a:prstGeom>
          <a:noFill/>
        </p:spPr>
        <p:txBody>
          <a:bodyPr wrap="square" rtlCol="0">
            <a:spAutoFit/>
          </a:bodyPr>
          <a:lstStyle/>
          <a:p>
            <a:r>
              <a:rPr lang="en-US" sz="1400" dirty="0" smtClean="0"/>
              <a:t>Send get notifications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44997065"/>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grpSp>
        <p:nvGrpSpPr>
          <p:cNvPr id="22" name="Shape 688"/>
          <p:cNvGrpSpPr/>
          <p:nvPr/>
        </p:nvGrpSpPr>
        <p:grpSpPr>
          <a:xfrm>
            <a:off x="5933784" y="4280718"/>
            <a:ext cx="1471823" cy="1586682"/>
            <a:chOff x="4336150" y="2339323"/>
            <a:chExt cx="1814399" cy="1041400"/>
          </a:xfrm>
          <a:solidFill>
            <a:schemeClr val="bg2"/>
          </a:solidFill>
        </p:grpSpPr>
        <p:sp>
          <p:nvSpPr>
            <p:cNvPr id="24" name="Shape 689"/>
            <p:cNvSpPr/>
            <p:nvPr/>
          </p:nvSpPr>
          <p:spPr>
            <a:xfrm>
              <a:off x="4336150" y="2705424"/>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2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6" name="Straight Connector 25"/>
          <p:cNvCxnSpPr/>
          <p:nvPr/>
        </p:nvCxnSpPr>
        <p:spPr>
          <a:xfrm>
            <a:off x="6543384" y="3428626"/>
            <a:ext cx="9816" cy="838574"/>
          </a:xfrm>
          <a:prstGeom prst="line">
            <a:avLst/>
          </a:prstGeom>
        </p:spPr>
        <p:style>
          <a:lnRef idx="1">
            <a:schemeClr val="accent6"/>
          </a:lnRef>
          <a:fillRef idx="0">
            <a:schemeClr val="accent6"/>
          </a:fillRef>
          <a:effectRef idx="0">
            <a:schemeClr val="accent6"/>
          </a:effectRef>
          <a:fontRef idx="minor">
            <a:schemeClr val="tx1"/>
          </a:fontRef>
        </p:style>
      </p:cxn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cxnSp>
        <p:nvCxnSpPr>
          <p:cNvPr id="33" name="Straight Arrow Connector 32"/>
          <p:cNvCxnSpPr>
            <a:cxnSpLocks/>
          </p:cNvCxnSpPr>
          <p:nvPr/>
        </p:nvCxnSpPr>
        <p:spPr>
          <a:xfrm flipH="1">
            <a:off x="5633217" y="34290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888601"/>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cxnSp>
        <p:nvCxnSpPr>
          <p:cNvPr id="33" name="Straight Arrow Connector 32"/>
          <p:cNvCxnSpPr>
            <a:cxnSpLocks/>
          </p:cNvCxnSpPr>
          <p:nvPr/>
        </p:nvCxnSpPr>
        <p:spPr>
          <a:xfrm flipH="1">
            <a:off x="2477752" y="34290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814214" y="3470113"/>
            <a:ext cx="1303719" cy="738664"/>
          </a:xfrm>
          <a:prstGeom prst="rect">
            <a:avLst/>
          </a:prstGeom>
          <a:noFill/>
        </p:spPr>
        <p:txBody>
          <a:bodyPr wrap="square" rtlCol="0">
            <a:spAutoFit/>
          </a:bodyPr>
          <a:lstStyle/>
          <a:p>
            <a:r>
              <a:rPr lang="en-US" dirty="0" smtClean="0"/>
              <a:t>List notifications response </a:t>
            </a:r>
            <a:endParaRPr lang="en-US" dirty="0"/>
          </a:p>
        </p:txBody>
      </p:sp>
    </p:spTree>
    <p:extLst>
      <p:ext uri="{BB962C8B-B14F-4D97-AF65-F5344CB8AC3E}">
        <p14:creationId xmlns:p14="http://schemas.microsoft.com/office/powerpoint/2010/main" val="2151738021"/>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sp>
        <p:nvSpPr>
          <p:cNvPr id="17" name="Shape 1682"/>
          <p:cNvSpPr/>
          <p:nvPr/>
        </p:nvSpPr>
        <p:spPr>
          <a:xfrm>
            <a:off x="3863930" y="2564594"/>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4479099" y="2611031"/>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711" y="2569810"/>
            <a:ext cx="1282889" cy="1282889"/>
          </a:xfrm>
          <a:prstGeom prst="rect">
            <a:avLst/>
          </a:prstGeom>
        </p:spPr>
      </p:pic>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7083830" y="3836702"/>
            <a:ext cx="1082348" cy="369332"/>
          </a:xfrm>
          <a:prstGeom prst="rect">
            <a:avLst/>
          </a:prstGeom>
          <a:noFill/>
        </p:spPr>
        <p:txBody>
          <a:bodyPr wrap="none" rtlCol="0">
            <a:spAutoFit/>
          </a:bodyPr>
          <a:lstStyle/>
          <a:p>
            <a:r>
              <a:rPr lang="en-US" sz="1800" b="1" dirty="0" smtClean="0">
                <a:latin typeface="+mj-lt"/>
              </a:rPr>
              <a:t>Database</a:t>
            </a: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91" y="1918518"/>
            <a:ext cx="1657675" cy="3061254"/>
          </a:xfrm>
          <a:prstGeom prst="rect">
            <a:avLst/>
          </a:prstGeom>
        </p:spPr>
      </p:pic>
      <p:grpSp>
        <p:nvGrpSpPr>
          <p:cNvPr id="34" name="Shape 1634"/>
          <p:cNvGrpSpPr/>
          <p:nvPr/>
        </p:nvGrpSpPr>
        <p:grpSpPr>
          <a:xfrm>
            <a:off x="1139520" y="2569810"/>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1158797" y="3958577"/>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6" name="TextBox 5"/>
          <p:cNvSpPr txBox="1"/>
          <p:nvPr/>
        </p:nvSpPr>
        <p:spPr>
          <a:xfrm>
            <a:off x="2287633" y="1419936"/>
            <a:ext cx="432610" cy="488041"/>
          </a:xfrm>
          <a:prstGeom prst="rect">
            <a:avLst/>
          </a:prstGeom>
          <a:noFill/>
        </p:spPr>
        <p:txBody>
          <a:bodyPr wrap="square" rtlCol="0">
            <a:spAutoFit/>
          </a:bodyPr>
          <a:lstStyle/>
          <a:p>
            <a:endParaRPr lang="en-US" dirty="0"/>
          </a:p>
        </p:txBody>
      </p:sp>
      <p:cxnSp>
        <p:nvCxnSpPr>
          <p:cNvPr id="19" name="Straight Arrow Connector 18"/>
          <p:cNvCxnSpPr>
            <a:cxnSpLocks/>
          </p:cNvCxnSpPr>
          <p:nvPr/>
        </p:nvCxnSpPr>
        <p:spPr>
          <a:xfrm>
            <a:off x="5638224" y="3301488"/>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V="1">
            <a:off x="2524449" y="3225288"/>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37166" y="3386498"/>
            <a:ext cx="1485811" cy="507831"/>
          </a:xfrm>
          <a:prstGeom prst="rect">
            <a:avLst/>
          </a:prstGeom>
          <a:noFill/>
        </p:spPr>
        <p:txBody>
          <a:bodyPr wrap="square" rtlCol="0">
            <a:spAutoFit/>
          </a:bodyPr>
          <a:lstStyle/>
          <a:p>
            <a:r>
              <a:rPr lang="en-US" sz="1350" dirty="0" smtClean="0"/>
              <a:t>Send update status request</a:t>
            </a:r>
            <a:endParaRPr lang="en-US" sz="1350" dirty="0"/>
          </a:p>
        </p:txBody>
      </p:sp>
    </p:spTree>
    <p:extLst>
      <p:ext uri="{BB962C8B-B14F-4D97-AF65-F5344CB8AC3E}">
        <p14:creationId xmlns:p14="http://schemas.microsoft.com/office/powerpoint/2010/main" val="4050532363"/>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grpSp>
        <p:nvGrpSpPr>
          <p:cNvPr id="6" name="Shape 688"/>
          <p:cNvGrpSpPr/>
          <p:nvPr/>
        </p:nvGrpSpPr>
        <p:grpSpPr>
          <a:xfrm>
            <a:off x="5105400" y="2553719"/>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smtClean="0">
                  <a:solidFill>
                    <a:schemeClr val="tx1"/>
                  </a:solidFill>
                  <a:latin typeface="Arial"/>
                  <a:cs typeface="Arial"/>
                  <a:sym typeface="Arial"/>
                  <a:rtl val="0"/>
                </a:rPr>
                <a:t>t</a:t>
              </a:r>
              <a:r>
                <a:rPr lang="en" sz="1500" kern="0" dirty="0" smtClean="0">
                  <a:solidFill>
                    <a:schemeClr val="tx1"/>
                  </a:solidFill>
                  <a:latin typeface="Arial"/>
                  <a:cs typeface="Arial"/>
                  <a:sym typeface="Arial"/>
                  <a:rtl val="0"/>
                </a:rPr>
                <a:t>ype</a:t>
              </a:r>
              <a:endParaRPr lang="en" sz="1500" kern="0" dirty="0">
                <a:solidFill>
                  <a:schemeClr val="tx1"/>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57" y="2286000"/>
            <a:ext cx="3312017" cy="2353718"/>
          </a:xfrm>
          <a:prstGeom prst="rect">
            <a:avLst/>
          </a:prstGeom>
        </p:spPr>
      </p:pic>
      <p:cxnSp>
        <p:nvCxnSpPr>
          <p:cNvPr id="12" name="Straight Arrow Connector 11"/>
          <p:cNvCxnSpPr/>
          <p:nvPr/>
        </p:nvCxnSpPr>
        <p:spPr>
          <a:xfrm flipV="1">
            <a:off x="2971800" y="3352800"/>
            <a:ext cx="2057400" cy="7620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646695188"/>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grpSp>
        <p:nvGrpSpPr>
          <p:cNvPr id="6" name="Shape 688"/>
          <p:cNvGrpSpPr/>
          <p:nvPr/>
        </p:nvGrpSpPr>
        <p:grpSpPr>
          <a:xfrm>
            <a:off x="5105400" y="2553719"/>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57" y="2286000"/>
            <a:ext cx="3312017" cy="2353718"/>
          </a:xfrm>
          <a:prstGeom prst="rect">
            <a:avLst/>
          </a:prstGeom>
        </p:spPr>
      </p:pic>
      <p:cxnSp>
        <p:nvCxnSpPr>
          <p:cNvPr id="14" name="Straight Arrow Connector 13"/>
          <p:cNvCxnSpPr/>
          <p:nvPr/>
        </p:nvCxnSpPr>
        <p:spPr>
          <a:xfrm flipV="1">
            <a:off x="2247537" y="3581400"/>
            <a:ext cx="2857863" cy="107507"/>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38522944"/>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grpSp>
        <p:nvGrpSpPr>
          <p:cNvPr id="6" name="Shape 688"/>
          <p:cNvGrpSpPr/>
          <p:nvPr/>
        </p:nvGrpSpPr>
        <p:grpSpPr>
          <a:xfrm>
            <a:off x="5105400" y="2553719"/>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smtClean="0">
                  <a:solidFill>
                    <a:schemeClr val="tx1"/>
                  </a:solidFill>
                  <a:latin typeface="Arial"/>
                  <a:cs typeface="Arial"/>
                  <a:sym typeface="Arial"/>
                  <a:rtl val="0"/>
                </a:rPr>
                <a:t>t</a:t>
              </a:r>
              <a:r>
                <a:rPr lang="en" sz="1500" kern="0" dirty="0" smtClean="0">
                  <a:solidFill>
                    <a:schemeClr val="tx1"/>
                  </a:solidFill>
                  <a:latin typeface="Arial"/>
                  <a:cs typeface="Arial"/>
                  <a:sym typeface="Arial"/>
                  <a:rtl val="0"/>
                </a:rPr>
                <a:t>ype</a:t>
              </a:r>
              <a:endParaRPr lang="en" sz="1500" kern="0" dirty="0">
                <a:solidFill>
                  <a:schemeClr val="tx1"/>
                </a:solidFill>
                <a:latin typeface="Arial"/>
                <a:cs typeface="Arial"/>
                <a:sym typeface="Arial"/>
                <a:rtl val="0"/>
              </a:endParaRPr>
            </a:p>
            <a:p>
              <a:pPr defTabSz="685800"/>
              <a:r>
                <a:rPr lang="en-US" sz="1500" b="1" kern="0" dirty="0" smtClean="0">
                  <a:solidFill>
                    <a:srgbClr val="FF0000"/>
                  </a:solidFill>
                  <a:latin typeface="Arial"/>
                  <a:cs typeface="Arial"/>
                  <a:sym typeface="Arial"/>
                  <a:rtl val="0"/>
                </a:rPr>
                <a:t>s</a:t>
              </a:r>
              <a:r>
                <a:rPr lang="en" sz="1500" b="1" kern="0" dirty="0" smtClean="0">
                  <a:solidFill>
                    <a:srgbClr val="FF0000"/>
                  </a:solidFill>
                  <a:latin typeface="Arial"/>
                  <a:cs typeface="Arial"/>
                  <a:sym typeface="Arial"/>
                  <a:rtl val="0"/>
                </a:rPr>
                <a:t>tatus</a:t>
              </a:r>
              <a:endParaRPr lang="en" sz="1500" b="1" kern="0" dirty="0">
                <a:solidFill>
                  <a:srgbClr val="FF0000"/>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57" y="2286000"/>
            <a:ext cx="3312017" cy="2353718"/>
          </a:xfrm>
          <a:prstGeom prst="rect">
            <a:avLst/>
          </a:prstGeom>
        </p:spPr>
      </p:pic>
      <p:cxnSp>
        <p:nvCxnSpPr>
          <p:cNvPr id="16" name="Straight Arrow Connector 15"/>
          <p:cNvCxnSpPr/>
          <p:nvPr/>
        </p:nvCxnSpPr>
        <p:spPr>
          <a:xfrm flipV="1">
            <a:off x="2420399" y="3848565"/>
            <a:ext cx="2685001" cy="53754"/>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512374058"/>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155117369"/>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833704818"/>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3820515855"/>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131</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030159715"/>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132</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a:t>
            </a:r>
            <a:r>
              <a:rPr lang="en-US" sz="1800" dirty="0" smtClean="0"/>
              <a:t>practices </a:t>
            </a:r>
            <a:r>
              <a:rPr lang="en-US" sz="1800" dirty="0"/>
              <a:t>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a:t>
            </a:r>
            <a:r>
              <a:rPr lang="en-US" sz="1800" dirty="0" smtClean="0"/>
              <a:t>practices </a:t>
            </a:r>
            <a:r>
              <a:rPr lang="en-US" sz="1800" dirty="0"/>
              <a:t>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a:t>
            </a:r>
            <a:r>
              <a:rPr lang="en-US" sz="2000" dirty="0" smtClean="0">
                <a:solidFill>
                  <a:schemeClr val="tx1"/>
                </a:solidFill>
              </a:rPr>
              <a:t>practices </a:t>
            </a:r>
            <a:r>
              <a:rPr lang="en-US" sz="2000" dirty="0">
                <a:solidFill>
                  <a:schemeClr val="tx1"/>
                </a:solidFill>
              </a:rPr>
              <a:t>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20643444"/>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133</a:t>
            </a:fld>
            <a:endParaRPr lang="en"/>
          </a:p>
        </p:txBody>
      </p:sp>
    </p:spTree>
    <p:extLst>
      <p:ext uri="{BB962C8B-B14F-4D97-AF65-F5344CB8AC3E}">
        <p14:creationId xmlns:p14="http://schemas.microsoft.com/office/powerpoint/2010/main" val="3250540688"/>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28" name="Shape 1634"/>
          <p:cNvGrpSpPr/>
          <p:nvPr/>
        </p:nvGrpSpPr>
        <p:grpSpPr>
          <a:xfrm>
            <a:off x="539736" y="2619238"/>
            <a:ext cx="1167391" cy="1188032"/>
            <a:chOff x="2711675" y="2364825"/>
            <a:chExt cx="2695799" cy="2900699"/>
          </a:xfrm>
        </p:grpSpPr>
        <p:sp>
          <p:nvSpPr>
            <p:cNvPr id="2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1" name="TextBox 3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714446468"/>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19" name="TextBox 18"/>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spTree>
    <p:extLst>
      <p:ext uri="{BB962C8B-B14F-4D97-AF65-F5344CB8AC3E}">
        <p14:creationId xmlns:p14="http://schemas.microsoft.com/office/powerpoint/2010/main" val="795470"/>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
        <p:nvSpPr>
          <p:cNvPr id="19" name="TextBox 18"/>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Tree>
    <p:extLst>
      <p:ext uri="{BB962C8B-B14F-4D97-AF65-F5344CB8AC3E}">
        <p14:creationId xmlns:p14="http://schemas.microsoft.com/office/powerpoint/2010/main" val="538698761"/>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137</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cxnSp>
        <p:nvCxnSpPr>
          <p:cNvPr id="22" name="Straight Connector 21"/>
          <p:cNvCxnSpPr/>
          <p:nvPr/>
        </p:nvCxnSpPr>
        <p:spPr>
          <a:xfrm flipH="1">
            <a:off x="5715000" y="3475261"/>
            <a:ext cx="11796" cy="857932"/>
          </a:xfrm>
          <a:prstGeom prst="line">
            <a:avLst/>
          </a:prstGeom>
        </p:spPr>
        <p:style>
          <a:lnRef idx="1">
            <a:schemeClr val="accent6"/>
          </a:lnRef>
          <a:fillRef idx="0">
            <a:schemeClr val="accent6"/>
          </a:fillRef>
          <a:effectRef idx="0">
            <a:schemeClr val="accent6"/>
          </a:effectRef>
          <a:fontRef idx="minor">
            <a:schemeClr val="tx1"/>
          </a:fontRef>
        </p:style>
      </p:cxnSp>
      <p:grpSp>
        <p:nvGrpSpPr>
          <p:cNvPr id="23" name="Shape 688"/>
          <p:cNvGrpSpPr/>
          <p:nvPr/>
        </p:nvGrpSpPr>
        <p:grpSpPr>
          <a:xfrm>
            <a:off x="5084119" y="4319675"/>
            <a:ext cx="1471823" cy="1592092"/>
            <a:chOff x="4336150" y="2339323"/>
            <a:chExt cx="1814399" cy="1044951"/>
          </a:xfrm>
          <a:solidFill>
            <a:schemeClr val="bg2"/>
          </a:solidFill>
        </p:grpSpPr>
        <p:sp>
          <p:nvSpPr>
            <p:cNvPr id="26"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2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sp>
        <p:nvSpPr>
          <p:cNvPr id="30" name="TextBox 29"/>
          <p:cNvSpPr txBox="1"/>
          <p:nvPr/>
        </p:nvSpPr>
        <p:spPr>
          <a:xfrm>
            <a:off x="2199869" y="3592757"/>
            <a:ext cx="1200715" cy="507831"/>
          </a:xfrm>
          <a:prstGeom prst="rect">
            <a:avLst/>
          </a:prstGeom>
          <a:noFill/>
        </p:spPr>
        <p:txBody>
          <a:bodyPr wrap="square" rtlCol="0">
            <a:spAutoFit/>
          </a:bodyPr>
          <a:lstStyle/>
          <a:p>
            <a:r>
              <a:rPr lang="en-US" sz="1350" dirty="0" smtClean="0"/>
              <a:t>treatment response</a:t>
            </a:r>
            <a:endParaRPr lang="en-US" sz="1350" dirty="0"/>
          </a:p>
        </p:txBody>
      </p:sp>
      <p:cxnSp>
        <p:nvCxnSpPr>
          <p:cNvPr id="31" name="Straight Arrow Connector 30"/>
          <p:cNvCxnSpPr>
            <a:cxnSpLocks/>
          </p:cNvCxnSpPr>
          <p:nvPr/>
        </p:nvCxnSpPr>
        <p:spPr>
          <a:xfrm flipH="1">
            <a:off x="5010776" y="3467046"/>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cxnSpLocks/>
          </p:cNvCxnSpPr>
          <p:nvPr/>
        </p:nvCxnSpPr>
        <p:spPr>
          <a:xfrm flipH="1">
            <a:off x="1868152" y="35052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473090"/>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b="1" dirty="0" err="1">
                  <a:solidFill>
                    <a:srgbClr val="FF0000"/>
                  </a:solidFill>
                  <a:cs typeface="Arial"/>
                </a:rPr>
                <a:t>i</a:t>
              </a:r>
              <a:r>
                <a:rPr lang="en" sz="1800" b="1" dirty="0" smtClean="0">
                  <a:solidFill>
                    <a:srgbClr val="FF0000"/>
                  </a:solidFill>
                  <a:cs typeface="Arial"/>
                </a:rPr>
                <a:t>llness</a:t>
              </a:r>
              <a:endParaRPr lang="en-US" sz="1800" b="1" dirty="0" smtClean="0">
                <a:solidFill>
                  <a:srgbClr val="FF0000"/>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smtClean="0">
                  <a:solidFill>
                    <a:schemeClr val="tx1"/>
                  </a:solidFill>
                  <a:cs typeface="Arial"/>
                </a:rPr>
                <a:t>listFood</a:t>
              </a:r>
              <a:endParaRPr lang="en" sz="1800" dirty="0">
                <a:solidFill>
                  <a:schemeClr val="tx1"/>
                </a:solidFill>
                <a:cs typeface="Arial"/>
              </a:endParaRPr>
            </a:p>
            <a:p>
              <a:pPr defTabSz="685800"/>
              <a:r>
                <a:rPr lang="en" sz="1800" dirty="0" smtClean="0">
                  <a:solidFill>
                    <a:schemeClr val="tx1"/>
                  </a:solidFill>
                  <a:cs typeface="Arial"/>
                </a:rPr>
                <a:t>listPractices</a:t>
              </a:r>
              <a:endParaRPr lang="en" sz="1800" dirty="0">
                <a:solidFill>
                  <a:schemeClr val="tx1"/>
                </a:solidFill>
                <a:cs typeface="Arial"/>
              </a:endParaRPr>
            </a:p>
            <a:p>
              <a:pPr defTabSz="685800"/>
              <a:r>
                <a:rPr lang="en" sz="1800" dirty="0" smtClean="0">
                  <a:solidFill>
                    <a:schemeClr val="tx1"/>
                  </a:solidFill>
                  <a:cs typeface="Arial"/>
                </a:rPr>
                <a:t>listMedicine</a:t>
              </a:r>
              <a:endParaRPr lang="en" sz="1800" dirty="0" smtClean="0">
                <a:solidFill>
                  <a:schemeClr val="tx1"/>
                </a:solidFill>
                <a:cs typeface="Arial"/>
              </a:endParaRP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7" name="Straight Arrow Connector 16"/>
          <p:cNvCxnSpPr/>
          <p:nvPr/>
        </p:nvCxnSpPr>
        <p:spPr>
          <a:xfrm flipV="1">
            <a:off x="3581400" y="2286000"/>
            <a:ext cx="2133600" cy="15240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04455191"/>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smtClean="0">
                  <a:solidFill>
                    <a:schemeClr val="tx1"/>
                  </a:solidFill>
                  <a:cs typeface="Arial"/>
                </a:rPr>
                <a:t>listFood</a:t>
              </a:r>
              <a:endParaRPr lang="en" sz="1800" dirty="0">
                <a:solidFill>
                  <a:schemeClr val="tx1"/>
                </a:solidFill>
                <a:cs typeface="Arial"/>
              </a:endParaRPr>
            </a:p>
            <a:p>
              <a:pPr defTabSz="685800"/>
              <a:r>
                <a:rPr lang="en" sz="1800" dirty="0" smtClean="0">
                  <a:solidFill>
                    <a:schemeClr val="tx1"/>
                  </a:solidFill>
                  <a:cs typeface="Arial"/>
                </a:rPr>
                <a:t>listPractices</a:t>
              </a:r>
              <a:endParaRPr lang="en" sz="1800" dirty="0">
                <a:solidFill>
                  <a:schemeClr val="tx1"/>
                </a:solidFill>
                <a:cs typeface="Arial"/>
              </a:endParaRPr>
            </a:p>
            <a:p>
              <a:pPr defTabSz="685800"/>
              <a:r>
                <a:rPr lang="en" sz="1800" dirty="0" smtClean="0">
                  <a:solidFill>
                    <a:schemeClr val="tx1"/>
                  </a:solidFill>
                  <a:cs typeface="Arial"/>
                </a:rPr>
                <a:t>listMedicine</a:t>
              </a:r>
              <a:endParaRPr lang="en" sz="1800" dirty="0" smtClean="0">
                <a:solidFill>
                  <a:schemeClr val="tx1"/>
                </a:solidFill>
                <a:cs typeface="Arial"/>
              </a:endParaRP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3" name="Straight Arrow Connector 12"/>
          <p:cNvCxnSpPr/>
          <p:nvPr/>
        </p:nvCxnSpPr>
        <p:spPr>
          <a:xfrm flipV="1">
            <a:off x="3581400" y="2438400"/>
            <a:ext cx="2133600" cy="804368"/>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6038674"/>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dirty="0">
                <a:solidFill>
                  <a:srgbClr val="FF0000"/>
                </a:solidFill>
                <a:cs typeface="Arial"/>
              </a:endParaRPr>
            </a:p>
            <a:p>
              <a:pPr defTabSz="685800"/>
              <a:r>
                <a:rPr lang="en" sz="1800" dirty="0" smtClean="0">
                  <a:solidFill>
                    <a:schemeClr val="tx1"/>
                  </a:solidFill>
                  <a:cs typeface="Arial"/>
                </a:rPr>
                <a:t>listFood</a:t>
              </a:r>
              <a:endParaRPr lang="en" sz="1800" dirty="0">
                <a:solidFill>
                  <a:schemeClr val="tx1"/>
                </a:solidFill>
                <a:cs typeface="Arial"/>
              </a:endParaRPr>
            </a:p>
            <a:p>
              <a:pPr defTabSz="685800"/>
              <a:r>
                <a:rPr lang="en" sz="1800" dirty="0" smtClean="0">
                  <a:solidFill>
                    <a:schemeClr val="tx1"/>
                  </a:solidFill>
                  <a:cs typeface="Arial"/>
                </a:rPr>
                <a:t>listPractices</a:t>
              </a:r>
              <a:endParaRPr lang="en" sz="1800" dirty="0">
                <a:solidFill>
                  <a:schemeClr val="tx1"/>
                </a:solidFill>
                <a:cs typeface="Arial"/>
              </a:endParaRPr>
            </a:p>
            <a:p>
              <a:pPr defTabSz="685800"/>
              <a:r>
                <a:rPr lang="en" sz="1800" dirty="0" smtClean="0">
                  <a:solidFill>
                    <a:schemeClr val="tx1"/>
                  </a:solidFill>
                  <a:cs typeface="Arial"/>
                </a:rPr>
                <a:t>listMedicine</a:t>
              </a:r>
              <a:endParaRPr lang="en" sz="1800" dirty="0" smtClean="0">
                <a:solidFill>
                  <a:schemeClr val="tx1"/>
                </a:solidFill>
                <a:cs typeface="Arial"/>
              </a:endParaRP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5" name="Straight Arrow Connector 14"/>
          <p:cNvCxnSpPr/>
          <p:nvPr/>
        </p:nvCxnSpPr>
        <p:spPr>
          <a:xfrm flipV="1">
            <a:off x="3461421" y="2819400"/>
            <a:ext cx="2253579" cy="81227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27998558"/>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b="1" dirty="0">
                  <a:solidFill>
                    <a:srgbClr val="FF0000"/>
                  </a:solidFill>
                  <a:cs typeface="Arial"/>
                </a:rPr>
                <a:t>list</a:t>
              </a:r>
              <a:r>
                <a:rPr lang="en" sz="1800" b="1" dirty="0" smtClean="0">
                  <a:solidFill>
                    <a:srgbClr val="FF0000"/>
                  </a:solidFill>
                  <a:cs typeface="Arial"/>
                </a:rPr>
                <a:t>Food</a:t>
              </a:r>
              <a:endParaRPr lang="en" sz="1800" b="1" dirty="0">
                <a:solidFill>
                  <a:srgbClr val="FF0000"/>
                </a:solidFill>
                <a:cs typeface="Arial"/>
              </a:endParaRPr>
            </a:p>
            <a:p>
              <a:pPr defTabSz="685800"/>
              <a:r>
                <a:rPr lang="en" sz="1800" dirty="0">
                  <a:solidFill>
                    <a:schemeClr val="tx1"/>
                  </a:solidFill>
                  <a:cs typeface="Arial"/>
                </a:rPr>
                <a:t>listPractices</a:t>
              </a:r>
            </a:p>
            <a:p>
              <a:pPr defTabSz="685800"/>
              <a:r>
                <a:rPr lang="en" sz="1800" dirty="0" smtClean="0">
                  <a:solidFill>
                    <a:schemeClr val="tx1"/>
                  </a:solidFill>
                  <a:cs typeface="Arial"/>
                </a:rPr>
                <a:t>listMedicine</a:t>
              </a:r>
              <a:endParaRPr lang="en" sz="1800" dirty="0" smtClean="0">
                <a:solidFill>
                  <a:schemeClr val="tx1"/>
                </a:solidFill>
                <a:cs typeface="Arial"/>
              </a:endParaRP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19" name="Straight Arrow Connector 18"/>
          <p:cNvCxnSpPr/>
          <p:nvPr/>
        </p:nvCxnSpPr>
        <p:spPr>
          <a:xfrm flipV="1">
            <a:off x="2819400" y="3111234"/>
            <a:ext cx="2895600" cy="1130034"/>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599756705"/>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smtClean="0">
                  <a:solidFill>
                    <a:schemeClr val="tx1"/>
                  </a:solidFill>
                  <a:cs typeface="Arial"/>
                </a:rPr>
                <a:t>listFood</a:t>
              </a:r>
              <a:endParaRPr lang="en" sz="1800" dirty="0">
                <a:solidFill>
                  <a:schemeClr val="tx1"/>
                </a:solidFill>
                <a:cs typeface="Arial"/>
              </a:endParaRPr>
            </a:p>
            <a:p>
              <a:pPr defTabSz="685800"/>
              <a:r>
                <a:rPr lang="en" sz="1800" b="1" dirty="0" smtClean="0">
                  <a:solidFill>
                    <a:srgbClr val="FF0000"/>
                  </a:solidFill>
                  <a:cs typeface="Arial"/>
                </a:rPr>
                <a:t>listPractices</a:t>
              </a:r>
              <a:endParaRPr lang="en" sz="1800" b="1" dirty="0">
                <a:solidFill>
                  <a:srgbClr val="FF0000"/>
                </a:solidFill>
                <a:cs typeface="Arial"/>
              </a:endParaRPr>
            </a:p>
            <a:p>
              <a:pPr defTabSz="685800"/>
              <a:r>
                <a:rPr lang="en" sz="1800" dirty="0" smtClean="0">
                  <a:solidFill>
                    <a:schemeClr val="tx1"/>
                  </a:solidFill>
                  <a:cs typeface="Arial"/>
                </a:rPr>
                <a:t>listMedicine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25" name="Straight Arrow Connector 24"/>
          <p:cNvCxnSpPr/>
          <p:nvPr/>
        </p:nvCxnSpPr>
        <p:spPr>
          <a:xfrm flipV="1">
            <a:off x="3124200" y="3404999"/>
            <a:ext cx="2590800" cy="1395601"/>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335860572"/>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5715000" y="1752601"/>
            <a:ext cx="1905000" cy="2286000"/>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err="1">
                  <a:solidFill>
                    <a:schemeClr val="tx1"/>
                  </a:solidFill>
                  <a:cs typeface="Arial"/>
                </a:rPr>
                <a:t>i</a:t>
              </a:r>
              <a:r>
                <a:rPr lang="en" sz="1800" dirty="0" smtClean="0">
                  <a:solidFill>
                    <a:schemeClr val="tx1"/>
                  </a:solidFill>
                  <a:cs typeface="Arial"/>
                </a:rPr>
                <a:t>llness</a:t>
              </a:r>
              <a:endParaRPr lang="en-US" sz="1800" dirty="0" smtClean="0">
                <a:solidFill>
                  <a:schemeClr val="tx1"/>
                </a:solidFill>
                <a:cs typeface="Arial"/>
                <a:rtl val="0"/>
              </a:endParaRPr>
            </a:p>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dirty="0">
                <a:solidFill>
                  <a:srgbClr val="000000"/>
                </a:solidFill>
                <a:cs typeface="Arial"/>
              </a:endParaRPr>
            </a:p>
            <a:p>
              <a:pPr defTabSz="685800"/>
              <a:r>
                <a:rPr lang="en" sz="1800" dirty="0">
                  <a:solidFill>
                    <a:schemeClr val="tx1"/>
                  </a:solidFill>
                  <a:cs typeface="Arial"/>
                </a:rPr>
                <a:t>listFood</a:t>
              </a:r>
            </a:p>
            <a:p>
              <a:pPr defTabSz="685800"/>
              <a:r>
                <a:rPr lang="en" sz="1800" dirty="0">
                  <a:solidFill>
                    <a:schemeClr val="tx1"/>
                  </a:solidFill>
                  <a:cs typeface="Arial"/>
                </a:rPr>
                <a:t>listPractices</a:t>
              </a:r>
            </a:p>
            <a:p>
              <a:pPr defTabSz="685800"/>
              <a:r>
                <a:rPr lang="en" sz="1800" b="1" dirty="0">
                  <a:solidFill>
                    <a:srgbClr val="FF0000"/>
                  </a:solidFill>
                  <a:cs typeface="Arial"/>
                </a:rPr>
                <a:t>list</a:t>
              </a:r>
              <a:r>
                <a:rPr lang="en" sz="1800" b="1" dirty="0" smtClean="0">
                  <a:solidFill>
                    <a:srgbClr val="FF0000"/>
                  </a:solidFill>
                  <a:cs typeface="Arial"/>
                </a:rPr>
                <a:t>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752600"/>
            <a:ext cx="4413921" cy="3370830"/>
          </a:xfrm>
          <a:prstGeom prst="rect">
            <a:avLst/>
          </a:prstGeom>
        </p:spPr>
      </p:pic>
      <p:cxnSp>
        <p:nvCxnSpPr>
          <p:cNvPr id="30" name="Straight Arrow Connector 29"/>
          <p:cNvCxnSpPr/>
          <p:nvPr/>
        </p:nvCxnSpPr>
        <p:spPr>
          <a:xfrm flipV="1">
            <a:off x="3124200" y="3689440"/>
            <a:ext cx="2609702" cy="806360"/>
          </a:xfrm>
          <a:prstGeom prst="straightConnector1">
            <a:avLst/>
          </a:prstGeom>
          <a:ln w="79375">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1770236"/>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50908637"/>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779845043"/>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8739759"/>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31400070"/>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773955026"/>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73388756"/>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advisePractices</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03251504"/>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9613265"/>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
        <p:nvSpPr>
          <p:cNvPr id="9" name="Rectangle 8"/>
          <p:cNvSpPr/>
          <p:nvPr/>
        </p:nvSpPr>
        <p:spPr>
          <a:xfrm>
            <a:off x="762000" y="5105400"/>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057400"/>
            <a:ext cx="4367005" cy="2643187"/>
          </a:xfrm>
          <a:prstGeom prst="rect">
            <a:avLst/>
          </a:prstGeom>
        </p:spPr>
      </p:pic>
      <p:grpSp>
        <p:nvGrpSpPr>
          <p:cNvPr id="11" name="Shape 688"/>
          <p:cNvGrpSpPr/>
          <p:nvPr/>
        </p:nvGrpSpPr>
        <p:grpSpPr>
          <a:xfrm>
            <a:off x="5715000" y="2819400"/>
            <a:ext cx="1882862" cy="1592092"/>
            <a:chOff x="4336150" y="2339323"/>
            <a:chExt cx="1814399" cy="1044951"/>
          </a:xfrm>
          <a:solidFill>
            <a:schemeClr val="bg2"/>
          </a:solidFill>
        </p:grpSpPr>
        <p:sp>
          <p:nvSpPr>
            <p:cNvPr id="12"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dirty="0" err="1" smtClean="0">
                  <a:solidFill>
                    <a:schemeClr val="tx1"/>
                  </a:solidFill>
                  <a:latin typeface="+mj-lt"/>
                  <a:cs typeface="Arial"/>
                </a:rPr>
                <a:t>numberOfTime</a:t>
              </a:r>
              <a:endParaRPr lang="en" sz="1800" dirty="0">
                <a:solidFill>
                  <a:schemeClr val="tx1"/>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13"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
        <p:nvSpPr>
          <p:cNvPr id="4" name="Right Arrow 3"/>
          <p:cNvSpPr/>
          <p:nvPr/>
        </p:nvSpPr>
        <p:spPr>
          <a:xfrm>
            <a:off x="4495800" y="3159830"/>
            <a:ext cx="861805" cy="97705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960713"/>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13648684"/>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154</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2937060344"/>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155</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63949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276315"/>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47174108"/>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463221907"/>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138070803"/>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160</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189463160"/>
      </p:ext>
    </p:extLst>
  </p:cSld>
  <p:clrMapOvr>
    <a:masterClrMapping/>
  </p:clrMapOvr>
  <p:transition spd="slow">
    <p:cu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161</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1511339"/>
      </p:ext>
    </p:extLst>
  </p:cSld>
  <p:clrMapOvr>
    <a:masterClrMapping/>
  </p:clrMapOvr>
  <p:transition spd="slow">
    <p:cut/>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162</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1711108965"/>
      </p:ext>
    </p:extLst>
  </p:cSld>
  <p:clrMapOvr>
    <a:masterClrMapping/>
  </p:clrMapOvr>
  <p:transition spd="slow">
    <p:cut/>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168</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0800000">
            <a:off x="-65881" y="5318399"/>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82750105"/>
      </p:ext>
    </p:extLst>
  </p:cSld>
  <p:clrMapOvr>
    <a:masterClrMapping/>
  </p:clrMapOvr>
  <p:transition spd="slow">
    <p:cut/>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dirty="0"/>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a:off x="6616283" y="25269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189</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43288" y="246761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190</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65881" y="62854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191</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practices in one week.</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192</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8879405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193</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196</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3862"/>
      </p:ext>
    </p:extLst>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5943600" y="25146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1565410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5943600" y="3962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44919959"/>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cs typeface="Arial"/>
              </a:rPr>
              <a:t>Demonstration</a:t>
            </a:r>
            <a:endParaRPr lang="vi-VN" b="1" dirty="0">
              <a:solidFill>
                <a:srgbClr val="00B050"/>
              </a:solidFill>
              <a:latin typeface="Calibri" panose="020F0502020204030204" pitchFamily="34" charset="0"/>
            </a:endParaRPr>
          </a:p>
        </p:txBody>
      </p:sp>
      <p:sp>
        <p:nvSpPr>
          <p:cNvPr id="7" name="Rounded Rectangle 6"/>
          <p:cNvSpPr/>
          <p:nvPr/>
        </p:nvSpPr>
        <p:spPr>
          <a:xfrm>
            <a:off x="1676400" y="47244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91589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210</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2286000" y="46482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7034454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457200" lvl="0" indent="-228600" rtl="0">
              <a:lnSpc>
                <a:spcPct val="100000"/>
              </a:lnSpc>
              <a:spcBef>
                <a:spcPts val="0"/>
              </a:spcBef>
              <a:buAutoNum type="arabicPeriod"/>
            </a:pPr>
            <a:r>
              <a:rPr lang="en" smtClean="0"/>
              <a:t>Future </a:t>
            </a:r>
            <a:r>
              <a:rPr lang="en" dirty="0"/>
              <a:t>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222</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223</a:t>
            </a:fld>
            <a:endParaRPr lang="en"/>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Medical procedures is simple</a:t>
            </a:r>
          </a:p>
          <a:p>
            <a:pPr lvl="1"/>
            <a:r>
              <a:rPr lang="en-US" dirty="0" smtClean="0"/>
              <a:t>Doctor easy to custom prescription</a:t>
            </a:r>
          </a:p>
          <a:p>
            <a:r>
              <a:rPr lang="en-US" dirty="0" smtClean="0"/>
              <a:t>Disadvantages</a:t>
            </a:r>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sp>
        <p:nvSpPr>
          <p:cNvPr id="10" name="Text Placeholder 2"/>
          <p:cNvSpPr>
            <a:spLocks noGrp="1"/>
          </p:cNvSpPr>
          <p:nvPr>
            <p:ph type="body" idx="1"/>
          </p:nvPr>
        </p:nvSpPr>
        <p:spPr>
          <a:xfrm>
            <a:off x="457200" y="1600200"/>
            <a:ext cx="8229600" cy="4967700"/>
          </a:xfrm>
        </p:spPr>
        <p:txBody>
          <a:bodyPr/>
          <a:lstStyle/>
          <a:p>
            <a:r>
              <a:rPr lang="en-US" dirty="0" smtClean="0"/>
              <a:t>Advantages</a:t>
            </a:r>
          </a:p>
          <a:p>
            <a:pPr lvl="1"/>
            <a:r>
              <a:rPr lang="en-US" dirty="0" smtClean="0"/>
              <a:t>Low price</a:t>
            </a:r>
          </a:p>
          <a:p>
            <a:pPr lvl="1"/>
            <a:r>
              <a:rPr lang="en-US" dirty="0" smtClean="0"/>
              <a:t>Have sufficient information to track the patient’s practice data.</a:t>
            </a:r>
          </a:p>
          <a:p>
            <a:r>
              <a:rPr lang="en-US" dirty="0" smtClean="0"/>
              <a:t>Disadvantages</a:t>
            </a:r>
          </a:p>
          <a:p>
            <a:pPr lvl="1"/>
            <a:r>
              <a:rPr lang="en-US" dirty="0" smtClean="0"/>
              <a:t>Only show practice data.</a:t>
            </a:r>
          </a:p>
          <a:p>
            <a:pPr lvl="1"/>
            <a:r>
              <a:rPr lang="en-US" dirty="0" smtClean="0"/>
              <a:t>Some wristband’s data being wrong.</a:t>
            </a:r>
            <a:endParaRPr lang="vi-VN" dirty="0"/>
          </a:p>
        </p:txBody>
      </p:sp>
    </p:spTree>
    <p:extLst>
      <p:ext uri="{BB962C8B-B14F-4D97-AF65-F5344CB8AC3E}">
        <p14:creationId xmlns:p14="http://schemas.microsoft.com/office/powerpoint/2010/main" val="3174618408"/>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rgbClr val="00B050"/>
                </a:solidFill>
              </a:rPr>
              <a:t>Advantages</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Advantages</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40799"/>
      </p:ext>
    </p:extLst>
  </p:cSld>
  <p:clrMapOvr>
    <a:masterClrMapping/>
  </p:clrMapOvr>
  <p:transition spd="slow">
    <p:cu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31"/>
      </p:ext>
    </p:extLst>
  </p:cSld>
  <p:clrMapOvr>
    <a:masterClrMapping/>
  </p:clrMapOvr>
  <p:transition spd="slow">
    <p:cu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
        <p:nvSpPr>
          <p:cNvPr id="10" name="Rounded Rectangle 9"/>
          <p:cNvSpPr/>
          <p:nvPr/>
        </p:nvSpPr>
        <p:spPr>
          <a:xfrm>
            <a:off x="5562600" y="1905000"/>
            <a:ext cx="1905000" cy="1066800"/>
          </a:xfrm>
          <a:prstGeom prst="round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658325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89</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8530086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5333" y="1417953"/>
            <a:ext cx="9133333" cy="4714286"/>
          </a:xfrm>
          <a:prstGeom prst="rect">
            <a:avLst/>
          </a:prstGeom>
        </p:spPr>
      </p:pic>
      <p:grpSp>
        <p:nvGrpSpPr>
          <p:cNvPr id="10" name="Shape 309"/>
          <p:cNvGrpSpPr/>
          <p:nvPr/>
        </p:nvGrpSpPr>
        <p:grpSpPr>
          <a:xfrm>
            <a:off x="7010400" y="1359576"/>
            <a:ext cx="1814399" cy="1383624"/>
            <a:chOff x="4336150" y="2394850"/>
            <a:chExt cx="1814399" cy="1383624"/>
          </a:xfrm>
        </p:grpSpPr>
        <p:sp>
          <p:nvSpPr>
            <p:cNvPr id="1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1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44964879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219200"/>
            <a:ext cx="9152381" cy="4790476"/>
          </a:xfrm>
          <a:prstGeom prst="rect">
            <a:avLst/>
          </a:prstGeom>
        </p:spPr>
      </p:pic>
    </p:spTree>
    <p:extLst>
      <p:ext uri="{BB962C8B-B14F-4D97-AF65-F5344CB8AC3E}">
        <p14:creationId xmlns:p14="http://schemas.microsoft.com/office/powerpoint/2010/main" val="26435720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29143" y="1286467"/>
            <a:ext cx="9085714" cy="4733333"/>
          </a:xfrm>
          <a:prstGeom prst="rect">
            <a:avLst/>
          </a:prstGeom>
        </p:spPr>
      </p:pic>
    </p:spTree>
    <p:extLst>
      <p:ext uri="{BB962C8B-B14F-4D97-AF65-F5344CB8AC3E}">
        <p14:creationId xmlns:p14="http://schemas.microsoft.com/office/powerpoint/2010/main" val="5078216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5" name="Picture 4"/>
          <p:cNvPicPr>
            <a:picLocks noChangeAspect="1"/>
          </p:cNvPicPr>
          <p:nvPr/>
        </p:nvPicPr>
        <p:blipFill>
          <a:blip r:embed="rId5"/>
          <a:stretch>
            <a:fillRect/>
          </a:stretch>
        </p:blipFill>
        <p:spPr>
          <a:xfrm>
            <a:off x="29143" y="1219200"/>
            <a:ext cx="9085714" cy="4771429"/>
          </a:xfrm>
          <a:prstGeom prst="rect">
            <a:avLst/>
          </a:prstGeom>
        </p:spPr>
      </p:pic>
    </p:spTree>
    <p:extLst>
      <p:ext uri="{BB962C8B-B14F-4D97-AF65-F5344CB8AC3E}">
        <p14:creationId xmlns:p14="http://schemas.microsoft.com/office/powerpoint/2010/main" val="15471800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8666" y="1219200"/>
            <a:ext cx="9066667" cy="5161905"/>
          </a:xfrm>
          <a:prstGeom prst="rect">
            <a:avLst/>
          </a:prstGeom>
        </p:spPr>
      </p:pic>
    </p:spTree>
    <p:extLst>
      <p:ext uri="{BB962C8B-B14F-4D97-AF65-F5344CB8AC3E}">
        <p14:creationId xmlns:p14="http://schemas.microsoft.com/office/powerpoint/2010/main" val="2544683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22038</TotalTime>
  <Words>15926</Words>
  <Application>Microsoft Office PowerPoint</Application>
  <PresentationFormat>On-screen Show (4:3)</PresentationFormat>
  <Paragraphs>1849</Paragraphs>
  <Slides>223</Slides>
  <Notes>212</Notes>
  <HiddenSlides>0</HiddenSlides>
  <MMClips>0</MMClips>
  <ScaleCrop>false</ScaleCrop>
  <HeadingPairs>
    <vt:vector size="4" baseType="variant">
      <vt:variant>
        <vt:lpstr>Theme</vt:lpstr>
      </vt:variant>
      <vt:variant>
        <vt:i4>1</vt:i4>
      </vt:variant>
      <vt:variant>
        <vt:lpstr>Slide Titles</vt:lpstr>
      </vt:variant>
      <vt:variant>
        <vt:i4>223</vt:i4>
      </vt:variant>
    </vt:vector>
  </HeadingPairs>
  <TitlesOfParts>
    <vt:vector size="224" baseType="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Wristband</vt:lpstr>
      <vt:lpstr>Solution</vt:lpstr>
      <vt:lpstr>Solution</vt:lpstr>
      <vt:lpstr>Solution</vt:lpstr>
      <vt:lpstr>Solution</vt:lpstr>
      <vt:lpstr>Solution</vt:lpstr>
      <vt:lpstr>Solution</vt:lpstr>
      <vt:lpstr>Solution</vt:lpstr>
      <vt:lpstr>Solution</vt:lpstr>
      <vt:lpstr>Solution</vt:lpstr>
      <vt:lpstr>Advantages</vt:lpstr>
      <vt:lpstr>PowerPoint Presentation</vt:lpstr>
      <vt:lpstr>Advantages</vt:lpstr>
      <vt:lpstr>Advantages</vt:lpstr>
      <vt:lpstr>Advantages</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Demonstration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716</cp:revision>
  <dcterms:modified xsi:type="dcterms:W3CDTF">2015-12-27T08:00:29Z</dcterms:modified>
</cp:coreProperties>
</file>